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sldIdLst>
    <p:sldId id="256" r:id="rId2"/>
    <p:sldId id="384" r:id="rId3"/>
    <p:sldId id="313" r:id="rId4"/>
    <p:sldId id="315" r:id="rId5"/>
    <p:sldId id="329" r:id="rId6"/>
    <p:sldId id="366" r:id="rId7"/>
    <p:sldId id="328" r:id="rId8"/>
    <p:sldId id="316" r:id="rId9"/>
    <p:sldId id="317" r:id="rId10"/>
    <p:sldId id="377" r:id="rId11"/>
    <p:sldId id="320" r:id="rId12"/>
    <p:sldId id="319" r:id="rId13"/>
    <p:sldId id="332" r:id="rId14"/>
    <p:sldId id="367" r:id="rId15"/>
    <p:sldId id="323" r:id="rId16"/>
    <p:sldId id="324" r:id="rId17"/>
    <p:sldId id="378" r:id="rId18"/>
    <p:sldId id="379" r:id="rId19"/>
    <p:sldId id="380" r:id="rId20"/>
    <p:sldId id="381" r:id="rId21"/>
    <p:sldId id="321" r:id="rId22"/>
    <p:sldId id="268" r:id="rId23"/>
    <p:sldId id="257" r:id="rId24"/>
    <p:sldId id="360" r:id="rId25"/>
    <p:sldId id="374" r:id="rId26"/>
    <p:sldId id="372" r:id="rId27"/>
    <p:sldId id="373" r:id="rId28"/>
    <p:sldId id="269" r:id="rId29"/>
    <p:sldId id="261" r:id="rId30"/>
    <p:sldId id="262" r:id="rId31"/>
    <p:sldId id="260" r:id="rId32"/>
    <p:sldId id="263" r:id="rId33"/>
    <p:sldId id="266" r:id="rId34"/>
    <p:sldId id="348" r:id="rId35"/>
    <p:sldId id="271" r:id="rId36"/>
    <p:sldId id="272" r:id="rId37"/>
    <p:sldId id="265" r:id="rId38"/>
    <p:sldId id="264" r:id="rId39"/>
    <p:sldId id="355" r:id="rId40"/>
    <p:sldId id="357" r:id="rId41"/>
    <p:sldId id="386" r:id="rId42"/>
    <p:sldId id="356" r:id="rId43"/>
    <p:sldId id="289" r:id="rId44"/>
    <p:sldId id="300" r:id="rId45"/>
    <p:sldId id="287" r:id="rId46"/>
    <p:sldId id="358" r:id="rId47"/>
    <p:sldId id="376" r:id="rId48"/>
    <p:sldId id="284" r:id="rId49"/>
    <p:sldId id="292" r:id="rId50"/>
    <p:sldId id="295" r:id="rId51"/>
    <p:sldId id="299" r:id="rId52"/>
    <p:sldId id="293" r:id="rId53"/>
    <p:sldId id="334" r:id="rId54"/>
    <p:sldId id="387" r:id="rId55"/>
    <p:sldId id="267" r:id="rId56"/>
    <p:sldId id="286" r:id="rId57"/>
    <p:sldId id="273" r:id="rId58"/>
    <p:sldId id="274" r:id="rId59"/>
    <p:sldId id="359" r:id="rId60"/>
    <p:sldId id="303" r:id="rId61"/>
    <p:sldId id="382" r:id="rId62"/>
    <p:sldId id="383" r:id="rId63"/>
    <p:sldId id="275" r:id="rId64"/>
    <p:sldId id="312" r:id="rId65"/>
    <p:sldId id="276" r:id="rId66"/>
    <p:sldId id="363" r:id="rId67"/>
    <p:sldId id="364" r:id="rId68"/>
    <p:sldId id="309" r:id="rId69"/>
    <p:sldId id="342" r:id="rId70"/>
    <p:sldId id="277" r:id="rId71"/>
    <p:sldId id="307" r:id="rId72"/>
    <p:sldId id="288" r:id="rId73"/>
    <p:sldId id="344" r:id="rId74"/>
    <p:sldId id="340" r:id="rId75"/>
    <p:sldId id="341" r:id="rId76"/>
    <p:sldId id="345" r:id="rId77"/>
    <p:sldId id="305" r:id="rId78"/>
    <p:sldId id="346" r:id="rId79"/>
    <p:sldId id="306" r:id="rId80"/>
    <p:sldId id="354" r:id="rId81"/>
    <p:sldId id="278" r:id="rId82"/>
    <p:sldId id="343" r:id="rId83"/>
    <p:sldId id="280" r:id="rId84"/>
    <p:sldId id="281" r:id="rId85"/>
    <p:sldId id="365" r:id="rId86"/>
    <p:sldId id="296" r:id="rId87"/>
    <p:sldId id="259" r:id="rId88"/>
    <p:sldId id="347" r:id="rId89"/>
    <p:sldId id="362" r:id="rId90"/>
    <p:sldId id="298" r:id="rId91"/>
    <p:sldId id="337" r:id="rId92"/>
    <p:sldId id="338" r:id="rId93"/>
    <p:sldId id="270" r:id="rId94"/>
    <p:sldId id="279" r:id="rId95"/>
    <p:sldId id="301" r:id="rId96"/>
    <p:sldId id="282" r:id="rId97"/>
    <p:sldId id="283" r:id="rId98"/>
    <p:sldId id="361" r:id="rId99"/>
    <p:sldId id="302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ri" initials="k" lastIdx="1" clrIdx="0">
    <p:extLst>
      <p:ext uri="{19B8F6BF-5375-455C-9EA6-DF929625EA0E}">
        <p15:presenceInfo xmlns:p15="http://schemas.microsoft.com/office/powerpoint/2012/main" userId="kitri" providerId="None"/>
      </p:ext>
    </p:extLst>
  </p:cmAuthor>
  <p:cmAuthor id="2" name="Kim" initials="K" lastIdx="1" clrIdx="1">
    <p:extLst>
      <p:ext uri="{19B8F6BF-5375-455C-9EA6-DF929625EA0E}">
        <p15:presenceInfo xmlns:p15="http://schemas.microsoft.com/office/powerpoint/2012/main" userId="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77189" autoAdjust="0"/>
  </p:normalViewPr>
  <p:slideViewPr>
    <p:cSldViewPr snapToGrid="0">
      <p:cViewPr varScale="1">
        <p:scale>
          <a:sx n="76" d="100"/>
          <a:sy n="76" d="100"/>
        </p:scale>
        <p:origin x="12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0A0CA-33E0-4AF9-AD4C-FC6E72627AD9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3ADBF-0F06-430B-9F10-A547BAB32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01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tword.co.kr/abbr_view.php?nav=&amp;m_temp1=4106&amp;id=134" TargetMode="External"/><Relationship Id="rId3" Type="http://schemas.openxmlformats.org/officeDocument/2006/relationships/hyperlink" Target="http://www.ktword.co.kr/abbr_view.php?nav=&amp;m_temp1=1819&amp;id=389" TargetMode="External"/><Relationship Id="rId7" Type="http://schemas.openxmlformats.org/officeDocument/2006/relationships/hyperlink" Target="http://www.ktword.co.kr/abbr_view.php?nav=&amp;m_temp1=2319&amp;id=1293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ktword.co.kr/abbr_view.php?nav=&amp;m_temp1=1678&amp;id=299" TargetMode="External"/><Relationship Id="rId5" Type="http://schemas.openxmlformats.org/officeDocument/2006/relationships/hyperlink" Target="http://www.ktword.co.kr/abbr_view.php?nav=&amp;m_temp1=2397&amp;id=997" TargetMode="External"/><Relationship Id="rId4" Type="http://schemas.openxmlformats.org/officeDocument/2006/relationships/hyperlink" Target="http://www.ktword.co.kr/abbr_view.php?nav=&amp;m_temp1=438&amp;id=417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이번</a:t>
            </a:r>
            <a:r>
              <a:rPr lang="en-US" altLang="ko-KR" dirty="0"/>
              <a:t> </a:t>
            </a:r>
            <a:r>
              <a:rPr lang="ko-KR" altLang="en-US" dirty="0" err="1"/>
              <a:t>인코그니토에서</a:t>
            </a:r>
            <a:r>
              <a:rPr lang="ko-KR" altLang="en-US" dirty="0"/>
              <a:t>  </a:t>
            </a:r>
            <a:r>
              <a:rPr lang="en-US" altLang="ko-KR" dirty="0"/>
              <a:t>Network </a:t>
            </a:r>
            <a:r>
              <a:rPr lang="en-US" altLang="ko-KR" dirty="0" err="1"/>
              <a:t>Fuzzer</a:t>
            </a:r>
            <a:r>
              <a:rPr lang="en-US" altLang="ko-KR" dirty="0"/>
              <a:t> </a:t>
            </a:r>
            <a:r>
              <a:rPr lang="ko-KR" altLang="en-US" dirty="0"/>
              <a:t>발표를 </a:t>
            </a:r>
            <a:r>
              <a:rPr lang="ko-KR" altLang="en-US" dirty="0" err="1"/>
              <a:t>맡게된</a:t>
            </a:r>
            <a:r>
              <a:rPr lang="ko-KR" altLang="en-US" dirty="0"/>
              <a:t> 홍익대학교 컴퓨터공학과 김건우입니다</a:t>
            </a:r>
            <a:r>
              <a:rPr lang="en-US" altLang="ko-KR" dirty="0"/>
              <a:t>. </a:t>
            </a:r>
            <a:r>
              <a:rPr lang="ko-KR" altLang="en-US" dirty="0"/>
              <a:t>반갑습니다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57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단순퍼징에</a:t>
            </a:r>
            <a:r>
              <a:rPr lang="ko-KR" altLang="en-US" dirty="0"/>
              <a:t> 대해 설명하자면</a:t>
            </a:r>
            <a:r>
              <a:rPr lang="en-US" altLang="ko-KR" dirty="0"/>
              <a:t>, (</a:t>
            </a:r>
            <a:r>
              <a:rPr lang="ko-KR" altLang="en-US" dirty="0"/>
              <a:t>본문</a:t>
            </a:r>
            <a:r>
              <a:rPr lang="en-US" altLang="ko-KR" dirty="0"/>
              <a:t>)</a:t>
            </a:r>
            <a:r>
              <a:rPr lang="ko-KR" altLang="en-US" dirty="0"/>
              <a:t>하는 것입니다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147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ko-KR" altLang="en-US" dirty="0" err="1"/>
              <a:t>패킷을</a:t>
            </a:r>
            <a:r>
              <a:rPr lang="ko-KR" altLang="en-US" dirty="0"/>
              <a:t> </a:t>
            </a:r>
            <a:r>
              <a:rPr lang="en-US" altLang="ko-KR" dirty="0"/>
              <a:t>4bytes</a:t>
            </a:r>
            <a:r>
              <a:rPr lang="ko-KR" altLang="en-US" dirty="0"/>
              <a:t>짜리를 보낸 다는 상황을 가정한다면</a:t>
            </a:r>
            <a:r>
              <a:rPr lang="en-US" altLang="ko-KR" dirty="0"/>
              <a:t>, </a:t>
            </a:r>
            <a:r>
              <a:rPr lang="ko-KR" altLang="en-US" dirty="0"/>
              <a:t>패킷의 각 필드구조를 고려하지 않고 </a:t>
            </a:r>
            <a:r>
              <a:rPr lang="en-US" altLang="ko-KR" dirty="0"/>
              <a:t>4bytes</a:t>
            </a:r>
            <a:r>
              <a:rPr lang="ko-KR" altLang="en-US" dirty="0"/>
              <a:t>길이의 무작위 </a:t>
            </a:r>
            <a:r>
              <a:rPr lang="ko-KR" altLang="en-US" dirty="0" err="1"/>
              <a:t>랜덤한</a:t>
            </a:r>
            <a:r>
              <a:rPr lang="ko-KR" altLang="en-US" dirty="0"/>
              <a:t> 값을 산출해서 보내는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</a:t>
            </a:r>
            <a:r>
              <a:rPr lang="ko-KR" altLang="en-US" dirty="0" err="1"/>
              <a:t>퍼징은은</a:t>
            </a:r>
            <a:r>
              <a:rPr lang="ko-KR" altLang="en-US" dirty="0"/>
              <a:t> 랜덤화 과정을 신경 쓸 필요가 없다는 장점이 있지만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Crush</a:t>
            </a:r>
            <a:r>
              <a:rPr lang="ko-KR" altLang="en-US" dirty="0"/>
              <a:t>를 유발할 확률이 적고</a:t>
            </a:r>
            <a:r>
              <a:rPr lang="en-US" altLang="ko-KR" dirty="0"/>
              <a:t>, </a:t>
            </a:r>
            <a:r>
              <a:rPr lang="ko-KR" altLang="en-US" dirty="0"/>
              <a:t>프로토콜과 </a:t>
            </a:r>
            <a:r>
              <a:rPr lang="en-US" altLang="ko-KR" dirty="0"/>
              <a:t>state</a:t>
            </a:r>
            <a:r>
              <a:rPr lang="ko-KR" altLang="en-US" dirty="0"/>
              <a:t>를 고려하지 않아 한정된 </a:t>
            </a:r>
            <a:r>
              <a:rPr lang="ko-KR" altLang="en-US" dirty="0" err="1"/>
              <a:t>퍼징기법이라고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878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단계로</a:t>
            </a:r>
            <a:r>
              <a:rPr lang="en-US" altLang="ko-KR" dirty="0"/>
              <a:t>, </a:t>
            </a:r>
            <a:r>
              <a:rPr lang="ko-KR" altLang="en-US" dirty="0"/>
              <a:t>스마트 </a:t>
            </a:r>
            <a:r>
              <a:rPr lang="ko-KR" altLang="en-US" dirty="0" err="1"/>
              <a:t>퍼징이</a:t>
            </a:r>
            <a:r>
              <a:rPr lang="ko-KR" altLang="en-US" dirty="0"/>
              <a:t>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프로토콜이나 파일의 포맷영역에 맞춰서 랜덤화를 적용하는 방법입니다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15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AVI</a:t>
            </a:r>
            <a:r>
              <a:rPr lang="ko-KR" altLang="en-US" dirty="0"/>
              <a:t>파일의 </a:t>
            </a:r>
            <a:r>
              <a:rPr lang="en-US" altLang="ko-KR" dirty="0"/>
              <a:t>Field</a:t>
            </a:r>
            <a:r>
              <a:rPr lang="ko-KR" altLang="en-US" dirty="0"/>
              <a:t>는 이렇게 구성되어있습니다</a:t>
            </a:r>
            <a:r>
              <a:rPr lang="en-US" altLang="ko-KR" dirty="0"/>
              <a:t>. </a:t>
            </a:r>
            <a:r>
              <a:rPr lang="ko-KR" altLang="en-US" dirty="0"/>
              <a:t>각각의 필드를 고려해서 </a:t>
            </a:r>
            <a:r>
              <a:rPr lang="ko-KR" altLang="en-US" dirty="0" err="1"/>
              <a:t>랜덤화값을</a:t>
            </a:r>
            <a:r>
              <a:rPr lang="ko-KR" altLang="en-US" dirty="0"/>
              <a:t> 설정해 </a:t>
            </a:r>
            <a:r>
              <a:rPr lang="ko-KR" altLang="en-US" dirty="0" err="1"/>
              <a:t>주는것인데요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스마트퍼징에서</a:t>
            </a:r>
            <a:r>
              <a:rPr lang="ko-KR" altLang="en-US" dirty="0"/>
              <a:t> </a:t>
            </a:r>
            <a:r>
              <a:rPr lang="ko-KR" altLang="en-US" dirty="0" err="1"/>
              <a:t>신경써야할</a:t>
            </a:r>
            <a:r>
              <a:rPr lang="ko-KR" altLang="en-US" dirty="0"/>
              <a:t> 가장 대표적인 </a:t>
            </a:r>
            <a:r>
              <a:rPr lang="en-US" altLang="ko-KR" dirty="0"/>
              <a:t>Field</a:t>
            </a:r>
            <a:r>
              <a:rPr lang="ko-KR" altLang="en-US" dirty="0"/>
              <a:t>는 바로 이 </a:t>
            </a:r>
            <a:r>
              <a:rPr lang="en-US" altLang="ko-KR" dirty="0"/>
              <a:t>Size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전체적인 파일의 </a:t>
            </a:r>
            <a:r>
              <a:rPr lang="en-US" altLang="ko-KR" dirty="0"/>
              <a:t>Size</a:t>
            </a:r>
            <a:r>
              <a:rPr lang="ko-KR" altLang="en-US" dirty="0"/>
              <a:t>가 </a:t>
            </a:r>
            <a:r>
              <a:rPr lang="en-US" altLang="ko-KR" dirty="0"/>
              <a:t>100bytes</a:t>
            </a:r>
            <a:r>
              <a:rPr lang="ko-KR" altLang="en-US" dirty="0"/>
              <a:t>라고 친다면</a:t>
            </a:r>
            <a:r>
              <a:rPr lang="en-US" altLang="ko-KR" dirty="0"/>
              <a:t>, </a:t>
            </a:r>
            <a:r>
              <a:rPr lang="ko-KR" altLang="en-US" dirty="0"/>
              <a:t>저 </a:t>
            </a:r>
            <a:r>
              <a:rPr lang="en-US" altLang="ko-KR" dirty="0"/>
              <a:t>Size Field</a:t>
            </a:r>
            <a:r>
              <a:rPr lang="ko-KR" altLang="en-US" dirty="0"/>
              <a:t>에도 </a:t>
            </a:r>
            <a:r>
              <a:rPr lang="en-US" altLang="ko-KR" dirty="0"/>
              <a:t>100bytes</a:t>
            </a:r>
            <a:r>
              <a:rPr lang="ko-KR" altLang="en-US" dirty="0"/>
              <a:t>도 맞게 </a:t>
            </a:r>
            <a:r>
              <a:rPr lang="ko-KR" altLang="en-US" err="1"/>
              <a:t>신경써서</a:t>
            </a:r>
            <a:r>
              <a:rPr lang="ko-KR" altLang="en-US"/>
              <a:t> 해줘야합니다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6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AVI</a:t>
            </a:r>
            <a:r>
              <a:rPr lang="ko-KR" altLang="en-US" dirty="0"/>
              <a:t>파일의 </a:t>
            </a:r>
            <a:r>
              <a:rPr lang="en-US" altLang="ko-KR" dirty="0"/>
              <a:t>Field</a:t>
            </a:r>
            <a:r>
              <a:rPr lang="ko-KR" altLang="en-US" dirty="0"/>
              <a:t>는 이렇게 구성되어있습니다</a:t>
            </a:r>
            <a:r>
              <a:rPr lang="en-US" altLang="ko-KR" dirty="0"/>
              <a:t>. </a:t>
            </a:r>
            <a:r>
              <a:rPr lang="ko-KR" altLang="en-US" dirty="0"/>
              <a:t>각각의 필드를 고려해서 </a:t>
            </a:r>
            <a:r>
              <a:rPr lang="ko-KR" altLang="en-US" dirty="0" err="1"/>
              <a:t>랜덤화값을</a:t>
            </a:r>
            <a:r>
              <a:rPr lang="ko-KR" altLang="en-US" dirty="0"/>
              <a:t> 설정해 </a:t>
            </a:r>
            <a:r>
              <a:rPr lang="ko-KR" altLang="en-US" dirty="0" err="1"/>
              <a:t>주는것인데요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스마트퍼징에서</a:t>
            </a:r>
            <a:r>
              <a:rPr lang="ko-KR" altLang="en-US" dirty="0"/>
              <a:t> </a:t>
            </a:r>
            <a:r>
              <a:rPr lang="ko-KR" altLang="en-US" dirty="0" err="1"/>
              <a:t>신경써야할</a:t>
            </a:r>
            <a:r>
              <a:rPr lang="ko-KR" altLang="en-US" dirty="0"/>
              <a:t> 가장 대표적인 </a:t>
            </a:r>
            <a:r>
              <a:rPr lang="en-US" altLang="ko-KR" dirty="0"/>
              <a:t>Field</a:t>
            </a:r>
            <a:r>
              <a:rPr lang="ko-KR" altLang="en-US" dirty="0"/>
              <a:t>는 바로 이 </a:t>
            </a:r>
            <a:r>
              <a:rPr lang="en-US" altLang="ko-KR" dirty="0"/>
              <a:t>Size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전체적인 파일의 </a:t>
            </a:r>
            <a:r>
              <a:rPr lang="en-US" altLang="ko-KR" dirty="0"/>
              <a:t>Size</a:t>
            </a:r>
            <a:r>
              <a:rPr lang="ko-KR" altLang="en-US" dirty="0"/>
              <a:t>가 </a:t>
            </a:r>
            <a:r>
              <a:rPr lang="en-US" altLang="ko-KR" dirty="0"/>
              <a:t>100bytes</a:t>
            </a:r>
            <a:r>
              <a:rPr lang="ko-KR" altLang="en-US" dirty="0"/>
              <a:t>라고 친다면</a:t>
            </a:r>
            <a:r>
              <a:rPr lang="en-US" altLang="ko-KR" dirty="0"/>
              <a:t>, </a:t>
            </a:r>
            <a:r>
              <a:rPr lang="ko-KR" altLang="en-US" dirty="0"/>
              <a:t>저 </a:t>
            </a:r>
            <a:r>
              <a:rPr lang="en-US" altLang="ko-KR" dirty="0"/>
              <a:t>Size Field</a:t>
            </a:r>
            <a:r>
              <a:rPr lang="ko-KR" altLang="en-US" dirty="0"/>
              <a:t>에도 </a:t>
            </a:r>
            <a:r>
              <a:rPr lang="en-US" altLang="ko-KR" dirty="0"/>
              <a:t>100bytes</a:t>
            </a:r>
            <a:r>
              <a:rPr lang="ko-KR" altLang="en-US" dirty="0"/>
              <a:t>도 맞게 </a:t>
            </a:r>
            <a:r>
              <a:rPr lang="ko-KR" altLang="en-US" dirty="0" err="1"/>
              <a:t>신경써서</a:t>
            </a:r>
            <a:r>
              <a:rPr lang="ko-KR" altLang="en-US" dirty="0"/>
              <a:t> </a:t>
            </a:r>
            <a:r>
              <a:rPr lang="ko-KR" altLang="en-US" dirty="0" err="1"/>
              <a:t>해줘야합니다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서로 종속된 </a:t>
            </a:r>
            <a:r>
              <a:rPr lang="en-US" altLang="ko-KR" dirty="0"/>
              <a:t>Field</a:t>
            </a:r>
            <a:r>
              <a:rPr lang="ko-KR" altLang="en-US" dirty="0"/>
              <a:t>의 값은 무작위 </a:t>
            </a:r>
            <a:r>
              <a:rPr lang="ko-KR" altLang="en-US" dirty="0" err="1"/>
              <a:t>값이아니라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파일의 상태에 따라 넣어줘야 한다는 것입니다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774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다른 </a:t>
            </a:r>
            <a:r>
              <a:rPr lang="en-US" altLang="ko-KR" dirty="0"/>
              <a:t>Fuzzing</a:t>
            </a:r>
            <a:r>
              <a:rPr lang="ko-KR" altLang="en-US" dirty="0"/>
              <a:t>들과 달리</a:t>
            </a:r>
            <a:r>
              <a:rPr lang="en-US" altLang="ko-KR" dirty="0"/>
              <a:t>,  Network</a:t>
            </a:r>
            <a:r>
              <a:rPr lang="en-US" altLang="ko-KR" baseline="0" dirty="0"/>
              <a:t> Fuzzing</a:t>
            </a:r>
            <a:r>
              <a:rPr lang="ko-KR" altLang="en-US" baseline="0" dirty="0"/>
              <a:t>에서 신경 써줘야 할 조건이 더 있는데요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그걸 </a:t>
            </a:r>
            <a:r>
              <a:rPr lang="ko-KR" altLang="en-US" baseline="0"/>
              <a:t>고려하고 진행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en-US" altLang="ko-KR" baseline="0" dirty="0"/>
              <a:t>State fuzzing</a:t>
            </a:r>
            <a:r>
              <a:rPr lang="ko-KR" altLang="en-US" baseline="0" dirty="0"/>
              <a:t>이라고 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458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그림은 </a:t>
            </a:r>
            <a:r>
              <a:rPr lang="en-US" altLang="ko-KR" dirty="0"/>
              <a:t>3-handshak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Client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가 연결을 </a:t>
            </a:r>
            <a:r>
              <a:rPr lang="ko-KR" altLang="en-US" dirty="0" err="1"/>
              <a:t>맺기위해</a:t>
            </a:r>
            <a:r>
              <a:rPr lang="ko-KR" altLang="en-US" dirty="0"/>
              <a:t> 거쳐야 할 </a:t>
            </a:r>
            <a:r>
              <a:rPr lang="ko-KR" altLang="en-US" dirty="0" err="1"/>
              <a:t>단계죠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7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</a:t>
            </a:r>
            <a:r>
              <a:rPr lang="en-US" altLang="ko-KR" dirty="0"/>
              <a:t>SYN</a:t>
            </a:r>
            <a:r>
              <a:rPr lang="en-US" altLang="ko-KR" baseline="0" dirty="0"/>
              <a:t> Packet</a:t>
            </a:r>
            <a:r>
              <a:rPr lang="ko-KR" altLang="en-US" baseline="0" dirty="0"/>
              <a:t>을 보내는 </a:t>
            </a:r>
            <a:r>
              <a:rPr lang="ko-KR" altLang="en-US" dirty="0"/>
              <a:t>상태는 </a:t>
            </a:r>
            <a:r>
              <a:rPr lang="en-US" altLang="ko-KR" dirty="0"/>
              <a:t>state 1,</a:t>
            </a:r>
          </a:p>
          <a:p>
            <a:r>
              <a:rPr lang="en-US" altLang="ko-KR" dirty="0"/>
              <a:t>SYNACK</a:t>
            </a:r>
            <a:r>
              <a:rPr lang="ko-KR" altLang="en-US" dirty="0" err="1"/>
              <a:t>패킷을</a:t>
            </a:r>
            <a:r>
              <a:rPr lang="ko-KR" altLang="en-US" dirty="0"/>
              <a:t> </a:t>
            </a:r>
            <a:r>
              <a:rPr lang="en-US" altLang="ko-KR" dirty="0"/>
              <a:t>Listen</a:t>
            </a:r>
            <a:r>
              <a:rPr lang="ko-KR" altLang="en-US" dirty="0"/>
              <a:t>하고 있는 상태를 </a:t>
            </a:r>
            <a:r>
              <a:rPr lang="en-US" altLang="ko-KR" dirty="0"/>
              <a:t>state 2,</a:t>
            </a:r>
          </a:p>
          <a:p>
            <a:r>
              <a:rPr lang="ko-KR" altLang="en-US" dirty="0"/>
              <a:t>정상적으로 </a:t>
            </a:r>
            <a:r>
              <a:rPr lang="en-US" altLang="ko-KR" dirty="0"/>
              <a:t>SYNACK </a:t>
            </a:r>
            <a:r>
              <a:rPr lang="ko-KR" altLang="en-US" dirty="0" err="1"/>
              <a:t>패킷을</a:t>
            </a:r>
            <a:r>
              <a:rPr lang="ko-KR" altLang="en-US" dirty="0"/>
              <a:t> 받았고</a:t>
            </a:r>
            <a:r>
              <a:rPr lang="en-US" altLang="ko-KR" dirty="0"/>
              <a:t>, </a:t>
            </a:r>
            <a:r>
              <a:rPr lang="ko-KR" altLang="en-US" dirty="0" err="1"/>
              <a:t>그에대한</a:t>
            </a:r>
            <a:r>
              <a:rPr lang="ko-KR" altLang="en-US" dirty="0"/>
              <a:t> </a:t>
            </a:r>
            <a:r>
              <a:rPr lang="en-US" altLang="ko-KR" dirty="0"/>
              <a:t>ACK</a:t>
            </a:r>
            <a:r>
              <a:rPr lang="ko-KR" altLang="en-US" dirty="0"/>
              <a:t>을 보내는 상태를</a:t>
            </a:r>
            <a:r>
              <a:rPr lang="en-US" altLang="ko-KR" baseline="0" dirty="0"/>
              <a:t> state 3</a:t>
            </a:r>
            <a:r>
              <a:rPr lang="ko-KR" altLang="en-US" baseline="0" dirty="0"/>
              <a:t>라고 지정하겠습니다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67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State 1</a:t>
            </a:r>
            <a:r>
              <a:rPr lang="ko-KR" altLang="en-US" dirty="0"/>
              <a:t>에서 </a:t>
            </a:r>
            <a:r>
              <a:rPr lang="en-US" altLang="ko-KR" dirty="0"/>
              <a:t>Fuzzing</a:t>
            </a:r>
            <a:r>
              <a:rPr lang="ko-KR" altLang="en-US" dirty="0"/>
              <a:t>해서 </a:t>
            </a:r>
            <a:r>
              <a:rPr lang="en-US" altLang="ko-KR" dirty="0"/>
              <a:t>SYNACK </a:t>
            </a:r>
            <a:r>
              <a:rPr lang="ko-KR" altLang="en-US" dirty="0" err="1"/>
              <a:t>패킷이</a:t>
            </a:r>
            <a:r>
              <a:rPr lang="ko-KR" altLang="en-US" dirty="0"/>
              <a:t> 오는지 </a:t>
            </a:r>
            <a:r>
              <a:rPr lang="ko-KR" altLang="en-US" dirty="0" err="1"/>
              <a:t>안오는지</a:t>
            </a:r>
            <a:r>
              <a:rPr lang="ko-KR" altLang="en-US" dirty="0"/>
              <a:t> 판단하고 싶다면</a:t>
            </a:r>
            <a:r>
              <a:rPr lang="en-US" altLang="ko-KR" dirty="0"/>
              <a:t>, State1</a:t>
            </a:r>
            <a:r>
              <a:rPr lang="ko-KR" altLang="en-US" dirty="0"/>
              <a:t>의 상태에서 </a:t>
            </a:r>
            <a:r>
              <a:rPr lang="en-US" altLang="ko-KR" dirty="0"/>
              <a:t>Flag</a:t>
            </a:r>
            <a:r>
              <a:rPr lang="ko-KR" altLang="en-US" dirty="0"/>
              <a:t>는 </a:t>
            </a:r>
            <a:r>
              <a:rPr lang="en-US" altLang="ko-KR" dirty="0"/>
              <a:t>SYN</a:t>
            </a:r>
            <a:r>
              <a:rPr lang="ko-KR" altLang="en-US" dirty="0"/>
              <a:t>으로 설정하고 </a:t>
            </a:r>
            <a:r>
              <a:rPr lang="ko-KR" altLang="en-US" dirty="0" err="1"/>
              <a:t>패킷을</a:t>
            </a:r>
            <a:r>
              <a:rPr lang="ko-KR" altLang="en-US" dirty="0"/>
              <a:t> </a:t>
            </a:r>
            <a:r>
              <a:rPr lang="en-US" altLang="ko-KR" dirty="0"/>
              <a:t>mutate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8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</a:t>
            </a:r>
            <a:r>
              <a:rPr lang="en-US" altLang="ko-KR" dirty="0"/>
              <a:t>, State</a:t>
            </a:r>
            <a:r>
              <a:rPr lang="en-US" altLang="ko-KR" baseline="0" dirty="0"/>
              <a:t> 3</a:t>
            </a:r>
            <a:r>
              <a:rPr lang="ko-KR" altLang="en-US" baseline="0" dirty="0"/>
              <a:t>의 상태에서 </a:t>
            </a:r>
            <a:r>
              <a:rPr lang="ko-KR" altLang="en-US" baseline="0" dirty="0" err="1"/>
              <a:t>퍼징하고</a:t>
            </a:r>
            <a:r>
              <a:rPr lang="ko-KR" altLang="en-US" baseline="0" dirty="0"/>
              <a:t> 싶다면</a:t>
            </a:r>
            <a:r>
              <a:rPr lang="en-US" altLang="ko-KR" baseline="0" dirty="0"/>
              <a:t>, State1</a:t>
            </a:r>
            <a:r>
              <a:rPr lang="ko-KR" altLang="en-US" baseline="0" dirty="0"/>
              <a:t>은 </a:t>
            </a:r>
            <a:r>
              <a:rPr lang="ko-KR" altLang="en-US" baseline="0" dirty="0" err="1"/>
              <a:t>정상적인패킷을</a:t>
            </a:r>
            <a:r>
              <a:rPr lang="ko-KR" altLang="en-US" baseline="0" dirty="0"/>
              <a:t> 보내서 </a:t>
            </a:r>
            <a:r>
              <a:rPr lang="en-US" altLang="ko-KR" baseline="0" dirty="0"/>
              <a:t>SYNACK </a:t>
            </a:r>
            <a:r>
              <a:rPr lang="ko-KR" altLang="en-US" baseline="0" dirty="0" err="1"/>
              <a:t>패킷을</a:t>
            </a:r>
            <a:r>
              <a:rPr lang="ko-KR" altLang="en-US" baseline="0" dirty="0"/>
              <a:t> 받고</a:t>
            </a:r>
            <a:r>
              <a:rPr lang="en-US" altLang="ko-KR" baseline="0" dirty="0"/>
              <a:t>, State3</a:t>
            </a:r>
            <a:r>
              <a:rPr lang="ko-KR" altLang="en-US" baseline="0" dirty="0"/>
              <a:t>인 상태에서 </a:t>
            </a:r>
            <a:r>
              <a:rPr lang="en-US" altLang="ko-KR" baseline="0" dirty="0"/>
              <a:t>ACK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Mutate</a:t>
            </a:r>
            <a:r>
              <a:rPr lang="ko-KR" altLang="en-US" baseline="0" dirty="0" err="1"/>
              <a:t>해야합니다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26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오늘 발표의 목차에 대해 말씀드리겠습니다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첫번째로</a:t>
            </a:r>
            <a:r>
              <a:rPr lang="en-US" altLang="ko-KR"/>
              <a:t> Fuzzing</a:t>
            </a:r>
            <a:r>
              <a:rPr lang="ko-KR" altLang="en-US"/>
              <a:t>이 무엇인지 소개해 드리고</a:t>
            </a:r>
            <a:r>
              <a:rPr lang="en-US" altLang="ko-KR"/>
              <a:t>,</a:t>
            </a:r>
          </a:p>
          <a:p>
            <a:r>
              <a:rPr lang="ko-KR" altLang="en-US"/>
              <a:t>두번째로 </a:t>
            </a:r>
            <a:r>
              <a:rPr lang="en-US" altLang="ko-KR"/>
              <a:t>802.11 protoco</a:t>
            </a:r>
            <a:r>
              <a:rPr lang="ko-KR" altLang="en-US"/>
              <a:t>의 연결과정을 알려드리겠습니다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세번째로 연결 할때 전송되는 패킷 구조를 살펴보고</a:t>
            </a:r>
            <a:endParaRPr lang="en-US" altLang="ko-KR"/>
          </a:p>
          <a:p>
            <a:r>
              <a:rPr lang="ko-KR" altLang="en-US"/>
              <a:t>네번째로는 제 </a:t>
            </a:r>
            <a:r>
              <a:rPr lang="en-US" altLang="ko-KR"/>
              <a:t>Fuzzer</a:t>
            </a:r>
            <a:r>
              <a:rPr lang="ko-KR" altLang="en-US"/>
              <a:t>가 어떤 순서로 실행되는지 순서도를 보여드리겠습니다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다섯번째로는 제가 </a:t>
            </a:r>
            <a:r>
              <a:rPr lang="en-US" altLang="ko-KR"/>
              <a:t>fuzzer</a:t>
            </a:r>
            <a:r>
              <a:rPr lang="ko-KR" altLang="en-US"/>
              <a:t>를 만들기위해 사용한 </a:t>
            </a:r>
            <a:r>
              <a:rPr lang="en-US" altLang="ko-KR"/>
              <a:t>Tool</a:t>
            </a:r>
            <a:r>
              <a:rPr lang="ko-KR" altLang="en-US"/>
              <a:t>인 </a:t>
            </a:r>
            <a:r>
              <a:rPr lang="en-US" altLang="ko-KR"/>
              <a:t>Scapy</a:t>
            </a:r>
            <a:r>
              <a:rPr lang="ko-KR" altLang="en-US"/>
              <a:t>에 대해 알려드리고</a:t>
            </a:r>
            <a:r>
              <a:rPr lang="en-US" altLang="ko-KR"/>
              <a:t>,</a:t>
            </a:r>
          </a:p>
          <a:p>
            <a:r>
              <a:rPr lang="ko-KR" altLang="en-US"/>
              <a:t>여섯번째로 각 패킷들이 어떤 </a:t>
            </a:r>
            <a:r>
              <a:rPr lang="en-US" altLang="ko-KR"/>
              <a:t>Layer</a:t>
            </a:r>
            <a:r>
              <a:rPr lang="ko-KR" altLang="en-US"/>
              <a:t>들로 구성되었는지 소개하고</a:t>
            </a:r>
            <a:r>
              <a:rPr lang="en-US" altLang="ko-KR"/>
              <a:t>,</a:t>
            </a:r>
          </a:p>
          <a:p>
            <a:r>
              <a:rPr lang="ko-KR" altLang="en-US"/>
              <a:t>마지막으로 </a:t>
            </a:r>
            <a:r>
              <a:rPr lang="en-US" altLang="ko-KR"/>
              <a:t>Fuzzing</a:t>
            </a:r>
            <a:r>
              <a:rPr lang="ko-KR" altLang="en-US"/>
              <a:t>이 수행되는 네가지 단계를 알려주는 순서로 발표를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7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State3</a:t>
            </a:r>
            <a:r>
              <a:rPr lang="ko-KR" altLang="en-US" dirty="0"/>
              <a:t>인 상태에서 </a:t>
            </a:r>
            <a:r>
              <a:rPr lang="en-US" altLang="ko-KR" dirty="0"/>
              <a:t>Fuzzing</a:t>
            </a:r>
            <a:r>
              <a:rPr lang="ko-KR" altLang="en-US" dirty="0"/>
              <a:t>을 원한다면</a:t>
            </a:r>
            <a:r>
              <a:rPr lang="en-US" altLang="ko-KR" dirty="0"/>
              <a:t>, State1</a:t>
            </a:r>
            <a:r>
              <a:rPr lang="ko-KR" altLang="en-US" dirty="0"/>
              <a:t>에서 </a:t>
            </a:r>
            <a:r>
              <a:rPr lang="en-US" altLang="ko-KR" dirty="0"/>
              <a:t>FIN</a:t>
            </a:r>
            <a:r>
              <a:rPr lang="ko-KR" altLang="en-US" dirty="0" err="1"/>
              <a:t>패킷을</a:t>
            </a:r>
            <a:r>
              <a:rPr lang="ko-KR" altLang="en-US" dirty="0"/>
              <a:t> </a:t>
            </a:r>
            <a:r>
              <a:rPr lang="ko-KR" altLang="en-US" dirty="0" err="1"/>
              <a:t>보내선안되겠죠</a:t>
            </a:r>
            <a:endParaRPr lang="en-US" altLang="ko-KR" dirty="0"/>
          </a:p>
          <a:p>
            <a:r>
              <a:rPr lang="ko-KR" altLang="en-US" dirty="0"/>
              <a:t>이렇게 각 네트워크연결</a:t>
            </a:r>
            <a:r>
              <a:rPr lang="ko-KR" altLang="en-US" baseline="0" dirty="0"/>
              <a:t> 상태를 고려해서 </a:t>
            </a:r>
            <a:r>
              <a:rPr lang="en-US" altLang="ko-KR" baseline="0" dirty="0"/>
              <a:t>Fuzzing</a:t>
            </a:r>
            <a:r>
              <a:rPr lang="ko-KR" altLang="en-US" baseline="0" dirty="0"/>
              <a:t>을 진행하는 것을 </a:t>
            </a:r>
            <a:r>
              <a:rPr lang="en-US" altLang="ko-KR" baseline="0" dirty="0"/>
              <a:t>State fuzzing</a:t>
            </a:r>
            <a:r>
              <a:rPr lang="ko-KR" altLang="en-US" baseline="0" dirty="0"/>
              <a:t>이라고 합니다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0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433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Fuzzing</a:t>
            </a:r>
            <a:r>
              <a:rPr lang="ko-KR" altLang="en-US" dirty="0"/>
              <a:t>의 기법을 알아봤으니</a:t>
            </a:r>
            <a:r>
              <a:rPr lang="en-US" altLang="ko-KR" dirty="0"/>
              <a:t>, </a:t>
            </a:r>
            <a:r>
              <a:rPr lang="ko-KR" altLang="en-US" dirty="0"/>
              <a:t>이제 </a:t>
            </a:r>
            <a:r>
              <a:rPr lang="en-US" altLang="ko-KR" dirty="0"/>
              <a:t>Station</a:t>
            </a:r>
            <a:r>
              <a:rPr lang="ko-KR" altLang="en-US" dirty="0"/>
              <a:t>과 </a:t>
            </a:r>
            <a:r>
              <a:rPr lang="en-US" altLang="ko-KR" dirty="0"/>
              <a:t>AP, </a:t>
            </a:r>
            <a:r>
              <a:rPr lang="ko-KR" altLang="en-US" dirty="0" err="1"/>
              <a:t>간단히말해서</a:t>
            </a:r>
            <a:r>
              <a:rPr lang="ko-KR" altLang="en-US" dirty="0"/>
              <a:t> 여러분의 핸드폰이나 노트북과 공유기인 </a:t>
            </a:r>
            <a:r>
              <a:rPr lang="en-US" altLang="ko-KR" dirty="0" err="1"/>
              <a:t>iptime</a:t>
            </a:r>
            <a:r>
              <a:rPr lang="ko-KR" altLang="en-US" dirty="0"/>
              <a:t>이 어떻게 연결되는지 </a:t>
            </a:r>
            <a:r>
              <a:rPr lang="en-US" altLang="ko-KR" dirty="0"/>
              <a:t>802.11 </a:t>
            </a:r>
            <a:r>
              <a:rPr lang="ko-KR" altLang="en-US" dirty="0"/>
              <a:t>프로토콜의 연결 과정을 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79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ko-KR" altLang="en-US" baseline="0" dirty="0"/>
              <a:t> </a:t>
            </a:r>
            <a:r>
              <a:rPr lang="en-US" altLang="ko-KR" baseline="0" dirty="0"/>
              <a:t>Passive</a:t>
            </a:r>
            <a:r>
              <a:rPr lang="ko-KR" altLang="en-US" baseline="0" dirty="0" err="1"/>
              <a:t>연결과정입니다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흔히 알고있는 </a:t>
            </a:r>
            <a:r>
              <a:rPr lang="en-US" altLang="ko-KR" baseline="0" dirty="0" err="1"/>
              <a:t>iptime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공유기를 </a:t>
            </a:r>
            <a:r>
              <a:rPr lang="en-US" altLang="ko-KR" baseline="0" dirty="0"/>
              <a:t>Access Point</a:t>
            </a:r>
            <a:r>
              <a:rPr lang="ko-KR" altLang="en-US" baseline="0" dirty="0"/>
              <a:t>의 약자를 따서 </a:t>
            </a:r>
            <a:r>
              <a:rPr lang="en-US" altLang="ko-KR" baseline="0" dirty="0"/>
              <a:t>AP</a:t>
            </a:r>
            <a:r>
              <a:rPr lang="ko-KR" altLang="en-US" baseline="0" dirty="0"/>
              <a:t>라고 부르고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노트북이나 핸드폰같은 것들을 </a:t>
            </a:r>
            <a:r>
              <a:rPr lang="en-US" altLang="ko-KR" baseline="0" dirty="0"/>
              <a:t>Station</a:t>
            </a:r>
            <a:r>
              <a:rPr lang="ko-KR" altLang="en-US" baseline="0" dirty="0"/>
              <a:t>이라고 부릅니다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공유기들은 끊임없이 </a:t>
            </a:r>
            <a:r>
              <a:rPr lang="en-US" altLang="ko-KR" baseline="0" dirty="0"/>
              <a:t>Beacon frame</a:t>
            </a:r>
            <a:r>
              <a:rPr lang="ko-KR" altLang="en-US" baseline="0" dirty="0"/>
              <a:t>을 </a:t>
            </a:r>
            <a:r>
              <a:rPr lang="en-US" altLang="ko-KR" baseline="0" dirty="0" err="1"/>
              <a:t>BroadCast</a:t>
            </a:r>
            <a:r>
              <a:rPr lang="ko-KR" altLang="en-US" baseline="0" dirty="0"/>
              <a:t>로 전송합니다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우리가 핸드폰의 와이파이를 </a:t>
            </a:r>
            <a:r>
              <a:rPr lang="ko-KR" altLang="en-US" baseline="0" dirty="0" err="1"/>
              <a:t>켜놓으면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어떤 와이파이를 연결할 수 있는지 목록을 볼 수 잇는 것이지요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38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</a:t>
            </a:r>
            <a:r>
              <a:rPr lang="en-US" altLang="ko-KR" dirty="0"/>
              <a:t>, </a:t>
            </a:r>
            <a:r>
              <a:rPr lang="ko-KR" altLang="en-US" dirty="0"/>
              <a:t>핸드폰이든 노트북이든 </a:t>
            </a:r>
            <a:r>
              <a:rPr lang="en-US" altLang="ko-KR" dirty="0"/>
              <a:t>AP</a:t>
            </a:r>
            <a:r>
              <a:rPr lang="ko-KR" altLang="en-US" dirty="0"/>
              <a:t>가 지속적으로 </a:t>
            </a:r>
            <a:r>
              <a:rPr lang="en-US" altLang="ko-KR" dirty="0"/>
              <a:t>Beacon frame</a:t>
            </a:r>
            <a:r>
              <a:rPr lang="ko-KR" altLang="en-US" dirty="0"/>
              <a:t>을 </a:t>
            </a:r>
            <a:r>
              <a:rPr lang="ko-KR" altLang="en-US" dirty="0" err="1"/>
              <a:t>전송하기때문에</a:t>
            </a:r>
            <a:r>
              <a:rPr lang="ko-KR" altLang="en-US" dirty="0"/>
              <a:t> 우리가 주변에 어떤 </a:t>
            </a:r>
            <a:r>
              <a:rPr lang="en-US" altLang="ko-KR" dirty="0" err="1"/>
              <a:t>ap</a:t>
            </a:r>
            <a:r>
              <a:rPr lang="ko-KR" altLang="en-US" dirty="0"/>
              <a:t>들이 있는지 알 수 </a:t>
            </a:r>
            <a:r>
              <a:rPr lang="ko-KR" altLang="en-US" dirty="0" err="1"/>
              <a:t>있는것입니다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53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Wireshark</a:t>
            </a:r>
            <a:r>
              <a:rPr lang="ko-KR" altLang="en-US" dirty="0"/>
              <a:t>로 주변 패킷들을 </a:t>
            </a:r>
            <a:r>
              <a:rPr lang="ko-KR" altLang="en-US" dirty="0" err="1"/>
              <a:t>캡쳐해보니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ko-KR" altLang="en-US" dirty="0" err="1"/>
              <a:t>비콘</a:t>
            </a:r>
            <a:r>
              <a:rPr lang="ko-KR" altLang="en-US" dirty="0"/>
              <a:t> 프레임을 지속적으로 보낸 다는 사실을 알 수 있죠</a:t>
            </a:r>
            <a:endParaRPr lang="en-US" altLang="ko-KR" dirty="0"/>
          </a:p>
          <a:p>
            <a:r>
              <a:rPr lang="ko-KR" altLang="en-US" dirty="0"/>
              <a:t>첫번째는 </a:t>
            </a:r>
            <a:r>
              <a:rPr lang="en-US" altLang="ko-KR" dirty="0"/>
              <a:t>AP</a:t>
            </a:r>
            <a:r>
              <a:rPr lang="ko-KR" altLang="en-US" dirty="0"/>
              <a:t>의 </a:t>
            </a:r>
            <a:r>
              <a:rPr lang="en-US" altLang="ko-KR" dirty="0"/>
              <a:t>MAC</a:t>
            </a:r>
            <a:r>
              <a:rPr lang="en-US" altLang="ko-KR" baseline="0" dirty="0"/>
              <a:t> Address, </a:t>
            </a:r>
            <a:r>
              <a:rPr lang="ko-KR" altLang="en-US" baseline="0" dirty="0"/>
              <a:t>두번째는 </a:t>
            </a:r>
            <a:r>
              <a:rPr lang="en-US" altLang="ko-KR" baseline="0" dirty="0"/>
              <a:t>Destination </a:t>
            </a:r>
            <a:r>
              <a:rPr lang="en-US" altLang="ko-KR" baseline="0" dirty="0" err="1"/>
              <a:t>addres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Broadcast</a:t>
            </a:r>
            <a:r>
              <a:rPr lang="ko-KR" altLang="en-US" baseline="0" dirty="0"/>
              <a:t>로 </a:t>
            </a:r>
            <a:r>
              <a:rPr lang="ko-KR" altLang="en-US" baseline="0" dirty="0" err="1"/>
              <a:t>설정되어있죠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12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두번째로는 </a:t>
            </a:r>
            <a:r>
              <a:rPr lang="en-US" altLang="ko-KR" dirty="0"/>
              <a:t>Active</a:t>
            </a:r>
            <a:r>
              <a:rPr lang="ko-KR" altLang="en-US" dirty="0"/>
              <a:t>방식의 연결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Station</a:t>
            </a:r>
            <a:r>
              <a:rPr lang="ko-KR" altLang="en-US" dirty="0"/>
              <a:t>도 </a:t>
            </a:r>
            <a:r>
              <a:rPr lang="en-US" altLang="ko-KR" dirty="0"/>
              <a:t>AP</a:t>
            </a:r>
            <a:r>
              <a:rPr lang="ko-KR" altLang="en-US" dirty="0"/>
              <a:t>가 </a:t>
            </a:r>
            <a:r>
              <a:rPr lang="en-US" altLang="ko-KR" dirty="0"/>
              <a:t>beacon frame</a:t>
            </a:r>
            <a:r>
              <a:rPr lang="ko-KR" altLang="en-US" dirty="0"/>
              <a:t>을 지속적으로 보내는것과 마찬가지로 </a:t>
            </a:r>
            <a:r>
              <a:rPr lang="en-US" altLang="ko-KR" dirty="0"/>
              <a:t>probe request frame</a:t>
            </a:r>
            <a:r>
              <a:rPr lang="ko-KR" altLang="en-US" dirty="0"/>
              <a:t>을 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우리가 학교나 집</a:t>
            </a:r>
            <a:r>
              <a:rPr lang="en-US" altLang="ko-KR" dirty="0"/>
              <a:t>, </a:t>
            </a:r>
            <a:r>
              <a:rPr lang="ko-KR" altLang="en-US" dirty="0"/>
              <a:t>가본적 있는 카페에 </a:t>
            </a:r>
            <a:r>
              <a:rPr lang="ko-KR" altLang="en-US" dirty="0" err="1"/>
              <a:t>들어갔을때</a:t>
            </a:r>
            <a:r>
              <a:rPr lang="ko-KR" altLang="en-US" dirty="0"/>
              <a:t> 자동적으로 </a:t>
            </a:r>
            <a:r>
              <a:rPr lang="en-US" altLang="ko-KR" dirty="0" err="1"/>
              <a:t>wifi</a:t>
            </a:r>
            <a:r>
              <a:rPr lang="ko-KR" altLang="en-US" dirty="0"/>
              <a:t>가 </a:t>
            </a:r>
            <a:r>
              <a:rPr lang="ko-KR" altLang="en-US" dirty="0" err="1"/>
              <a:t>연결되는것이지요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45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마찬가지로 </a:t>
            </a:r>
            <a:r>
              <a:rPr lang="ko-KR" altLang="en-US" dirty="0" err="1"/>
              <a:t>와이어샤크로</a:t>
            </a:r>
            <a:r>
              <a:rPr lang="ko-KR" altLang="en-US" dirty="0"/>
              <a:t> 패킷 </a:t>
            </a:r>
            <a:r>
              <a:rPr lang="ko-KR" altLang="en-US" dirty="0" err="1"/>
              <a:t>캡쳐한것을</a:t>
            </a:r>
            <a:r>
              <a:rPr lang="ko-KR" altLang="en-US" dirty="0"/>
              <a:t> 보면 </a:t>
            </a:r>
            <a:r>
              <a:rPr lang="en-US" altLang="ko-KR" dirty="0"/>
              <a:t>probe</a:t>
            </a:r>
            <a:r>
              <a:rPr lang="en-US" altLang="ko-KR" baseline="0" dirty="0"/>
              <a:t> request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broadcast</a:t>
            </a:r>
            <a:r>
              <a:rPr lang="ko-KR" altLang="en-US" baseline="0" dirty="0"/>
              <a:t>로 꾸준히 전송하고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9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다음으로 </a:t>
            </a:r>
            <a:r>
              <a:rPr lang="ko-KR" altLang="en-US" dirty="0"/>
              <a:t>연결 과정을 이뤄주는 </a:t>
            </a:r>
            <a:r>
              <a:rPr lang="en-US" altLang="ko-KR" dirty="0"/>
              <a:t>probe, </a:t>
            </a:r>
            <a:r>
              <a:rPr lang="en-US" altLang="ko-KR" dirty="0" err="1"/>
              <a:t>becon</a:t>
            </a:r>
            <a:r>
              <a:rPr lang="ko-KR" altLang="en-US" dirty="0"/>
              <a:t>등의 </a:t>
            </a:r>
            <a:r>
              <a:rPr lang="en-US" altLang="ko-KR" dirty="0"/>
              <a:t>MAC frame </a:t>
            </a:r>
            <a:r>
              <a:rPr lang="ko-KR" altLang="en-US" dirty="0"/>
              <a:t>구조에 대해서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29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802.3 </a:t>
            </a:r>
            <a:r>
              <a:rPr lang="ko-KR" altLang="en-US" dirty="0"/>
              <a:t>프로토콜의 </a:t>
            </a:r>
            <a:r>
              <a:rPr lang="en-US" altLang="ko-KR" dirty="0"/>
              <a:t>ethernet</a:t>
            </a:r>
            <a:r>
              <a:rPr lang="ko-KR" altLang="en-US" dirty="0"/>
              <a:t>계층의 </a:t>
            </a:r>
            <a:r>
              <a:rPr lang="en-US" altLang="ko-KR" dirty="0"/>
              <a:t>MAC frame</a:t>
            </a:r>
            <a:r>
              <a:rPr lang="ko-KR" altLang="en-US" baseline="0" dirty="0"/>
              <a:t> 구조입니다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유선랜</a:t>
            </a:r>
            <a:r>
              <a:rPr lang="ko-KR" altLang="en-US" baseline="0" dirty="0"/>
              <a:t> 프로토콜입니다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DA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SA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TYPE LENGTH</a:t>
            </a:r>
            <a:r>
              <a:rPr lang="ko-KR" altLang="en-US" baseline="0" dirty="0" err="1"/>
              <a:t>필드밖에없는</a:t>
            </a:r>
            <a:r>
              <a:rPr lang="ko-KR" altLang="en-US" baseline="0" dirty="0"/>
              <a:t> 간단한 구조입니다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18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</a:t>
            </a:r>
            <a:r>
              <a:rPr lang="en-US" altLang="ko-KR"/>
              <a:t>Fuzzing</a:t>
            </a:r>
            <a:r>
              <a:rPr lang="ko-KR" altLang="en-US"/>
              <a:t>이 무엇인지 </a:t>
            </a:r>
            <a:r>
              <a:rPr lang="ko-KR" altLang="en-US" dirty="0"/>
              <a:t>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72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이더넷프레임과</a:t>
            </a:r>
            <a:r>
              <a:rPr lang="ko-KR" altLang="en-US" dirty="0"/>
              <a:t> 달리</a:t>
            </a:r>
            <a:r>
              <a:rPr lang="en-US" altLang="ko-KR" dirty="0"/>
              <a:t>, 802.11</a:t>
            </a:r>
            <a:r>
              <a:rPr lang="en-US" altLang="ko-KR" baseline="0" dirty="0"/>
              <a:t> MAC Frame</a:t>
            </a:r>
            <a:r>
              <a:rPr lang="ko-KR" altLang="en-US" baseline="0" dirty="0"/>
              <a:t>은 좀 더 복잡한 구조를 가지고 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Frame Control</a:t>
            </a:r>
            <a:r>
              <a:rPr lang="ko-KR" altLang="en-US" baseline="0" dirty="0"/>
              <a:t>은 패킷의 용도를 가리키는 필드</a:t>
            </a:r>
            <a:r>
              <a:rPr lang="en-US" altLang="ko-KR" baseline="0" dirty="0"/>
              <a:t>, Duration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는 패킷의 지속시간</a:t>
            </a:r>
            <a:r>
              <a:rPr lang="en-US" altLang="ko-KR" baseline="0" dirty="0"/>
              <a:t>, addr1,2,3,4</a:t>
            </a:r>
            <a:r>
              <a:rPr lang="ko-KR" altLang="en-US" baseline="0" dirty="0"/>
              <a:t>는 용도에 맞는 </a:t>
            </a:r>
            <a:r>
              <a:rPr lang="en-US" altLang="ko-KR" baseline="0" dirty="0" err="1"/>
              <a:t>addr</a:t>
            </a:r>
            <a:r>
              <a:rPr lang="ko-KR" altLang="en-US" baseline="0" dirty="0"/>
              <a:t>값이고 </a:t>
            </a:r>
            <a:r>
              <a:rPr lang="en-US" altLang="ko-KR" baseline="0" dirty="0"/>
              <a:t>SC</a:t>
            </a:r>
            <a:r>
              <a:rPr lang="ko-KR" altLang="en-US" baseline="0" dirty="0"/>
              <a:t>는 순서와 </a:t>
            </a:r>
            <a:r>
              <a:rPr lang="en-US" altLang="ko-KR" baseline="0" dirty="0" err="1"/>
              <a:t>Flagment</a:t>
            </a:r>
            <a:r>
              <a:rPr lang="ko-KR" altLang="en-US" baseline="0" dirty="0"/>
              <a:t>값입니다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Addr1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frame control</a:t>
            </a:r>
            <a:r>
              <a:rPr lang="ko-KR" altLang="en-US" baseline="0" dirty="0"/>
              <a:t>의 값에 따라 지칭하는게 </a:t>
            </a:r>
            <a:r>
              <a:rPr lang="ko-KR" altLang="en-US" baseline="0" dirty="0" err="1"/>
              <a:t>다른데요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우리는 이 </a:t>
            </a:r>
            <a:r>
              <a:rPr lang="en-US" altLang="ko-KR" baseline="0" dirty="0"/>
              <a:t>Frame control field</a:t>
            </a:r>
            <a:r>
              <a:rPr lang="ko-KR" altLang="en-US" baseline="0" dirty="0"/>
              <a:t>를 좀 자세히 볼 필요가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92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Frame Control Field</a:t>
            </a:r>
            <a:r>
              <a:rPr lang="ko-KR" altLang="en-US" dirty="0"/>
              <a:t>를 자세히 살펴보면</a:t>
            </a:r>
            <a:r>
              <a:rPr lang="en-US" altLang="ko-KR" dirty="0"/>
              <a:t>, </a:t>
            </a:r>
            <a:r>
              <a:rPr lang="ko-KR" altLang="en-US" dirty="0"/>
              <a:t>고려해야할 여러가지 </a:t>
            </a:r>
            <a:r>
              <a:rPr lang="en-US" altLang="ko-KR" dirty="0"/>
              <a:t>field</a:t>
            </a:r>
            <a:r>
              <a:rPr lang="ko-KR" altLang="en-US" dirty="0"/>
              <a:t>들이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type</a:t>
            </a:r>
            <a:r>
              <a:rPr lang="ko-KR" altLang="en-US" dirty="0"/>
              <a:t>과 </a:t>
            </a:r>
            <a:r>
              <a:rPr lang="en-US" altLang="ko-KR" dirty="0"/>
              <a:t>subtype</a:t>
            </a:r>
            <a:r>
              <a:rPr lang="ko-KR" altLang="en-US" baseline="0" dirty="0"/>
              <a:t>의 값에 따라서 이 패킷의 용도가 달라지고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또 </a:t>
            </a:r>
            <a:r>
              <a:rPr lang="en-US" altLang="ko-KR" baseline="0" dirty="0"/>
              <a:t>To DS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From DS</a:t>
            </a:r>
            <a:r>
              <a:rPr lang="ko-KR" altLang="en-US" baseline="0" dirty="0"/>
              <a:t>의 값에 따라 </a:t>
            </a:r>
            <a:r>
              <a:rPr lang="en-US" altLang="ko-KR" baseline="0" dirty="0"/>
              <a:t>addr1, 2,3, 4</a:t>
            </a:r>
            <a:r>
              <a:rPr lang="ko-KR" altLang="en-US" baseline="0" dirty="0"/>
              <a:t>의 값이 정해집니다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08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프레임의 </a:t>
            </a:r>
            <a:r>
              <a:rPr lang="en-US" altLang="ko-KR"/>
              <a:t>Type</a:t>
            </a:r>
            <a:r>
              <a:rPr lang="ko-KR" altLang="en-US"/>
              <a:t>값에 따라 </a:t>
            </a:r>
            <a:r>
              <a:rPr lang="en-US" altLang="ko-KR"/>
              <a:t>subtype</a:t>
            </a:r>
            <a:r>
              <a:rPr lang="ko-KR" altLang="en-US"/>
              <a:t>의 용도가 정해지는데요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저희는 </a:t>
            </a:r>
            <a:r>
              <a:rPr lang="en-US" altLang="ko-KR"/>
              <a:t>Type </a:t>
            </a:r>
            <a:r>
              <a:rPr lang="ko-KR" altLang="en-US"/>
              <a:t>값이 </a:t>
            </a:r>
            <a:r>
              <a:rPr lang="en-US" altLang="ko-KR"/>
              <a:t>0</a:t>
            </a:r>
            <a:r>
              <a:rPr lang="ko-KR" altLang="en-US"/>
              <a:t>일 경우에 우리가 원하는 패킷들을 셋팅할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63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우리는 이 표의 내용 중에서</a:t>
            </a:r>
            <a:r>
              <a:rPr lang="en-US" altLang="ko-KR" dirty="0"/>
              <a:t>, (….)</a:t>
            </a:r>
            <a:r>
              <a:rPr lang="ko-KR" altLang="en-US" dirty="0"/>
              <a:t>를 패킷을 설정해서 </a:t>
            </a:r>
            <a:r>
              <a:rPr lang="en-US" altLang="ko-KR" dirty="0"/>
              <a:t>fuzzing</a:t>
            </a:r>
            <a:r>
              <a:rPr lang="ko-KR" altLang="en-US" dirty="0"/>
              <a:t>을 진행해보도록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11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이 프로젝트를</a:t>
            </a:r>
            <a:r>
              <a:rPr lang="en-US" altLang="ko-KR" dirty="0"/>
              <a:t> OS</a:t>
            </a:r>
            <a:r>
              <a:rPr lang="ko-KR" altLang="en-US" dirty="0"/>
              <a:t>는 </a:t>
            </a:r>
            <a:r>
              <a:rPr lang="en-US" altLang="ko-KR" dirty="0"/>
              <a:t>Ubuntu 16.04</a:t>
            </a:r>
            <a:r>
              <a:rPr lang="ko-KR" altLang="en-US" dirty="0"/>
              <a:t>버전 환경에서 진행하였고</a:t>
            </a:r>
            <a:r>
              <a:rPr lang="en-US" altLang="ko-KR" dirty="0"/>
              <a:t>, Tool</a:t>
            </a:r>
            <a:r>
              <a:rPr lang="ko-KR" altLang="en-US" dirty="0"/>
              <a:t>은 </a:t>
            </a:r>
            <a:r>
              <a:rPr lang="en-US" altLang="ko-KR" dirty="0" err="1"/>
              <a:t>Scapy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482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순서도를 통해 제 </a:t>
            </a:r>
            <a:r>
              <a:rPr lang="en-US" altLang="ko-KR"/>
              <a:t>fuzz</a:t>
            </a:r>
            <a:r>
              <a:rPr lang="ko-KR" altLang="en-US"/>
              <a:t>의 동작과정을 살펴보도록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8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117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 툴은 </a:t>
            </a:r>
            <a:r>
              <a:rPr lang="en-US" altLang="ko-KR" dirty="0" err="1"/>
              <a:t>OpenSource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그림은 </a:t>
            </a:r>
            <a:r>
              <a:rPr lang="en-US" altLang="ko-KR" dirty="0" err="1"/>
              <a:t>Github</a:t>
            </a:r>
            <a:r>
              <a:rPr lang="en-US" altLang="ko-KR" dirty="0"/>
              <a:t> Readme </a:t>
            </a:r>
            <a:r>
              <a:rPr lang="ko-KR" altLang="en-US" dirty="0"/>
              <a:t>파일의 내용인데요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줄만 읽어보겠습니다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읽음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Scapy</a:t>
            </a:r>
            <a:r>
              <a:rPr lang="ko-KR" altLang="en-US" dirty="0"/>
              <a:t>는 </a:t>
            </a:r>
            <a:r>
              <a:rPr lang="ko-KR" altLang="en-US" dirty="0" err="1"/>
              <a:t>파이썬</a:t>
            </a:r>
            <a:r>
              <a:rPr lang="ko-KR" altLang="en-US" dirty="0"/>
              <a:t> 기반의 패킷 조작 라이브러리입니다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02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를 이용한 이유는</a:t>
            </a:r>
            <a:r>
              <a:rPr lang="en-US" altLang="ko-KR" dirty="0"/>
              <a:t>, C</a:t>
            </a:r>
            <a:r>
              <a:rPr lang="ko-KR" altLang="en-US" dirty="0"/>
              <a:t>의 유명한 </a:t>
            </a:r>
            <a:r>
              <a:rPr lang="ko-KR" altLang="en-US" dirty="0" err="1"/>
              <a:t>패킷조작</a:t>
            </a:r>
            <a:r>
              <a:rPr lang="ko-KR" altLang="en-US" dirty="0"/>
              <a:t> 라이브러리인 </a:t>
            </a:r>
            <a:r>
              <a:rPr lang="en-US" altLang="ko-KR" dirty="0" err="1"/>
              <a:t>pcap</a:t>
            </a:r>
            <a:r>
              <a:rPr lang="ko-KR" altLang="en-US" dirty="0"/>
              <a:t>을 사용해서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유명한 </a:t>
            </a:r>
            <a:r>
              <a:rPr lang="en-US" altLang="ko-KR" dirty="0"/>
              <a:t>library</a:t>
            </a:r>
            <a:r>
              <a:rPr lang="ko-KR" altLang="en-US" dirty="0"/>
              <a:t>를 사용하는 것이 구현이 용이하다고 판단해서</a:t>
            </a:r>
            <a:r>
              <a:rPr lang="en-US" altLang="ko-KR" dirty="0"/>
              <a:t>, python</a:t>
            </a:r>
            <a:r>
              <a:rPr lang="ko-KR" altLang="en-US" dirty="0"/>
              <a:t>기반에서 사용할 수 있는 </a:t>
            </a:r>
            <a:r>
              <a:rPr lang="en-US" altLang="ko-KR" dirty="0"/>
              <a:t>Tool</a:t>
            </a:r>
            <a:r>
              <a:rPr lang="ko-KR" altLang="en-US" dirty="0"/>
              <a:t>을 찾다가</a:t>
            </a:r>
            <a:r>
              <a:rPr lang="en-US" altLang="ko-KR" dirty="0"/>
              <a:t>, </a:t>
            </a:r>
            <a:r>
              <a:rPr lang="en-US" altLang="ko-KR" dirty="0" err="1"/>
              <a:t>Scapy</a:t>
            </a:r>
            <a:r>
              <a:rPr lang="ko-KR" altLang="en-US" dirty="0"/>
              <a:t>를 사용하기로 결정했습니다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590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r>
              <a:rPr lang="ko-KR" altLang="en-US" dirty="0"/>
              <a:t>을 하기위해서 </a:t>
            </a:r>
            <a:r>
              <a:rPr lang="en-US" altLang="ko-KR" dirty="0"/>
              <a:t>Seed Packet</a:t>
            </a:r>
            <a:r>
              <a:rPr lang="ko-KR" altLang="en-US" dirty="0"/>
              <a:t>을 얻어야 하는데요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Seed</a:t>
            </a:r>
            <a:r>
              <a:rPr lang="ko-KR" altLang="en-US" dirty="0"/>
              <a:t> </a:t>
            </a:r>
            <a:r>
              <a:rPr lang="en-US" altLang="ko-KR" dirty="0"/>
              <a:t>Packet</a:t>
            </a:r>
            <a:r>
              <a:rPr lang="ko-KR" altLang="en-US" dirty="0"/>
              <a:t>이란</a:t>
            </a:r>
            <a:r>
              <a:rPr lang="en-US" altLang="ko-KR" dirty="0"/>
              <a:t> </a:t>
            </a:r>
            <a:r>
              <a:rPr lang="ko-KR" altLang="en-US" dirty="0"/>
              <a:t>정상적으로 처리가능한 데이터의 패킷을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seed </a:t>
            </a:r>
            <a:r>
              <a:rPr lang="en-US" altLang="ko-KR" dirty="0" err="1"/>
              <a:t>packe</a:t>
            </a:r>
            <a:r>
              <a:rPr lang="ko-KR" altLang="en-US" dirty="0"/>
              <a:t>을 토대로 각 </a:t>
            </a:r>
            <a:r>
              <a:rPr lang="en-US" altLang="ko-KR" dirty="0"/>
              <a:t>field</a:t>
            </a:r>
            <a:r>
              <a:rPr lang="ko-KR" altLang="en-US" dirty="0"/>
              <a:t>를 </a:t>
            </a:r>
            <a:r>
              <a:rPr lang="en-US" altLang="ko-KR" dirty="0" err="1"/>
              <a:t>mutat</a:t>
            </a:r>
            <a:r>
              <a:rPr lang="ko-KR" altLang="en-US" dirty="0"/>
              <a:t>해서 </a:t>
            </a:r>
            <a:r>
              <a:rPr lang="en-US" altLang="ko-KR" dirty="0"/>
              <a:t>fuzzing test</a:t>
            </a:r>
            <a:r>
              <a:rPr lang="ko-KR" altLang="en-US" dirty="0"/>
              <a:t>를 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seed</a:t>
            </a:r>
            <a:r>
              <a:rPr lang="ko-KR" altLang="en-US" dirty="0"/>
              <a:t>를 모으면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en-US" altLang="ko-KR" dirty="0"/>
              <a:t>mutate</a:t>
            </a:r>
            <a:r>
              <a:rPr lang="ko-KR" altLang="en-US" dirty="0"/>
              <a:t>를 할 수 있어 </a:t>
            </a:r>
            <a:r>
              <a:rPr lang="en-US" altLang="ko-KR" dirty="0"/>
              <a:t>test</a:t>
            </a:r>
            <a:r>
              <a:rPr lang="ko-KR" altLang="en-US" dirty="0"/>
              <a:t>를 다양한 데이터로 시도할 수 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3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취약점 분석 관점에서의 </a:t>
            </a:r>
            <a:r>
              <a:rPr lang="en-US" altLang="ko-KR" dirty="0"/>
              <a:t>fuzzing</a:t>
            </a:r>
            <a:r>
              <a:rPr lang="ko-KR" altLang="en-US" dirty="0"/>
              <a:t>이라는 용어는</a:t>
            </a:r>
            <a:r>
              <a:rPr lang="en-US" altLang="ko-KR" dirty="0"/>
              <a:t>, (</a:t>
            </a:r>
            <a:r>
              <a:rPr lang="ko-KR" altLang="en-US" dirty="0"/>
              <a:t>본문</a:t>
            </a:r>
            <a:r>
              <a:rPr lang="en-US" altLang="ko-KR" dirty="0"/>
              <a:t>)</a:t>
            </a:r>
            <a:r>
              <a:rPr lang="ko-KR" altLang="en-US" baseline="0" dirty="0"/>
              <a:t> 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91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보낼 패킷은 총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layer</a:t>
            </a:r>
            <a:r>
              <a:rPr lang="ko-KR" altLang="en-US" dirty="0"/>
              <a:t>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Layer</a:t>
            </a:r>
            <a:r>
              <a:rPr lang="ko-KR" altLang="en-US" dirty="0"/>
              <a:t>들의 내용과 역할에 대해 알아보도록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40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</a:t>
            </a:r>
            <a:r>
              <a:rPr lang="en-US" altLang="ko-KR" dirty="0"/>
              <a:t>Layer</a:t>
            </a:r>
            <a:r>
              <a:rPr lang="ko-KR" altLang="en-US" dirty="0"/>
              <a:t>는 </a:t>
            </a:r>
            <a:r>
              <a:rPr lang="en-US" altLang="ko-KR" dirty="0" err="1"/>
              <a:t>RadioTap</a:t>
            </a:r>
            <a:r>
              <a:rPr lang="ko-KR" altLang="en-US" dirty="0"/>
              <a:t>인데요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Layer</a:t>
            </a:r>
            <a:r>
              <a:rPr lang="ko-KR" altLang="en-US" dirty="0"/>
              <a:t>를 공부하고 </a:t>
            </a:r>
            <a:r>
              <a:rPr lang="ko-KR" altLang="en-US" dirty="0" err="1"/>
              <a:t>셋팅하는데</a:t>
            </a:r>
            <a:r>
              <a:rPr lang="ko-KR" altLang="en-US" dirty="0"/>
              <a:t> 가장 힘들었습니다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영문은 </a:t>
            </a:r>
            <a:r>
              <a:rPr lang="en-US" altLang="ko-KR" dirty="0" err="1"/>
              <a:t>wireshark</a:t>
            </a:r>
            <a:r>
              <a:rPr lang="en-US" altLang="ko-KR" dirty="0"/>
              <a:t> </a:t>
            </a:r>
            <a:r>
              <a:rPr lang="ko-KR" altLang="en-US" dirty="0"/>
              <a:t>홈페이지 </a:t>
            </a:r>
            <a:r>
              <a:rPr lang="en-US" altLang="ko-KR" dirty="0"/>
              <a:t>Q&amp;A</a:t>
            </a:r>
            <a:r>
              <a:rPr lang="ko-KR" altLang="en-US" dirty="0"/>
              <a:t>에 달린 답변입니다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간단히 해석해보면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 err="1"/>
              <a:t>RadioTap</a:t>
            </a:r>
            <a:r>
              <a:rPr lang="en-US" altLang="ko-KR" dirty="0"/>
              <a:t> layer</a:t>
            </a:r>
            <a:r>
              <a:rPr lang="ko-KR" altLang="en-US" dirty="0"/>
              <a:t>는 </a:t>
            </a:r>
            <a:r>
              <a:rPr lang="en-US" altLang="ko-KR" dirty="0"/>
              <a:t>802.11 </a:t>
            </a:r>
            <a:r>
              <a:rPr lang="ko-KR" altLang="en-US" dirty="0"/>
              <a:t>프로토콜에 </a:t>
            </a:r>
            <a:r>
              <a:rPr lang="ko-KR" altLang="en-US" dirty="0" err="1"/>
              <a:t>속해있는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dirty="0"/>
              <a:t>현재 무선네트워크의 환경에 대한 정보를 담고있는 </a:t>
            </a:r>
            <a:r>
              <a:rPr lang="en-US" altLang="ko-KR" dirty="0"/>
              <a:t>layer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410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 err="1"/>
              <a:t>Scapy</a:t>
            </a:r>
            <a:r>
              <a:rPr lang="ko-KR" altLang="en-US" dirty="0"/>
              <a:t>에서 지원하는 </a:t>
            </a:r>
            <a:r>
              <a:rPr lang="en-US" altLang="ko-KR" dirty="0" err="1"/>
              <a:t>RadioTap</a:t>
            </a:r>
            <a:r>
              <a:rPr lang="en-US" altLang="ko-KR" dirty="0"/>
              <a:t> </a:t>
            </a:r>
            <a:r>
              <a:rPr lang="ko-KR" altLang="en-US" dirty="0"/>
              <a:t>클래스인데요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RadioTap</a:t>
            </a:r>
            <a:r>
              <a:rPr lang="ko-KR" altLang="en-US" dirty="0"/>
              <a:t>에는 이렇게 많은 </a:t>
            </a:r>
            <a:r>
              <a:rPr lang="en-US" altLang="ko-KR" dirty="0"/>
              <a:t>field</a:t>
            </a:r>
            <a:r>
              <a:rPr lang="ko-KR" altLang="en-US" dirty="0"/>
              <a:t>들이 있습니다</a:t>
            </a:r>
            <a:r>
              <a:rPr lang="en-US" altLang="ko-KR" dirty="0"/>
              <a:t>. </a:t>
            </a:r>
            <a:r>
              <a:rPr lang="ko-KR" altLang="en-US" dirty="0"/>
              <a:t>특히 제가 패킷 </a:t>
            </a:r>
            <a:r>
              <a:rPr lang="en-US" altLang="ko-KR" dirty="0"/>
              <a:t>setting </a:t>
            </a:r>
            <a:r>
              <a:rPr lang="ko-KR" altLang="en-US" dirty="0" err="1"/>
              <a:t>할때</a:t>
            </a:r>
            <a:r>
              <a:rPr lang="ko-KR" altLang="en-US" dirty="0"/>
              <a:t> 어려웠던 </a:t>
            </a:r>
            <a:r>
              <a:rPr lang="en-US" altLang="ko-KR" dirty="0"/>
              <a:t>field</a:t>
            </a:r>
            <a:r>
              <a:rPr lang="ko-KR" altLang="en-US" dirty="0"/>
              <a:t>가 저 네번째에 있는 </a:t>
            </a:r>
            <a:r>
              <a:rPr lang="en-US" altLang="ko-KR" dirty="0"/>
              <a:t>present flag </a:t>
            </a:r>
            <a:r>
              <a:rPr lang="ko-KR" altLang="en-US" dirty="0"/>
              <a:t>필드인데요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</a:t>
            </a:r>
            <a:r>
              <a:rPr lang="en-US" altLang="ko-KR" dirty="0" err="1"/>
              <a:t>wireshark</a:t>
            </a:r>
            <a:r>
              <a:rPr lang="ko-KR" altLang="en-US" dirty="0"/>
              <a:t>로 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1959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present flags field</a:t>
            </a:r>
            <a:r>
              <a:rPr lang="ko-KR" altLang="en-US" dirty="0"/>
              <a:t>에는 </a:t>
            </a:r>
            <a:r>
              <a:rPr lang="en-US" altLang="ko-KR" dirty="0" err="1"/>
              <a:t>radioTap</a:t>
            </a:r>
            <a:r>
              <a:rPr lang="en-US" altLang="ko-KR" dirty="0"/>
              <a:t> NS next</a:t>
            </a:r>
            <a:r>
              <a:rPr lang="ko-KR" altLang="en-US" dirty="0"/>
              <a:t>란 </a:t>
            </a:r>
            <a:r>
              <a:rPr lang="en-US" altLang="ko-KR" dirty="0"/>
              <a:t>flag</a:t>
            </a:r>
            <a:r>
              <a:rPr lang="ko-KR" altLang="en-US" dirty="0"/>
              <a:t>가 있는데</a:t>
            </a:r>
            <a:r>
              <a:rPr lang="en-US" altLang="ko-KR" dirty="0"/>
              <a:t>, </a:t>
            </a:r>
            <a:r>
              <a:rPr lang="ko-KR" altLang="en-US" dirty="0"/>
              <a:t>이 값이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present flag</a:t>
            </a:r>
            <a:r>
              <a:rPr lang="ko-KR" altLang="en-US" dirty="0"/>
              <a:t>가 다음에 하나 더 생겨서 </a:t>
            </a:r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present flag</a:t>
            </a:r>
            <a:r>
              <a:rPr lang="ko-KR" altLang="en-US" dirty="0"/>
              <a:t>를 또 </a:t>
            </a:r>
            <a:r>
              <a:rPr lang="ko-KR" altLang="en-US" dirty="0" err="1"/>
              <a:t>셋팅해줘야합니다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기존 </a:t>
            </a:r>
            <a:r>
              <a:rPr lang="en-US" altLang="ko-KR" dirty="0" err="1"/>
              <a:t>Scapy</a:t>
            </a:r>
            <a:r>
              <a:rPr lang="ko-KR" altLang="en-US" dirty="0"/>
              <a:t>는 이 </a:t>
            </a:r>
            <a:r>
              <a:rPr lang="en-US" altLang="ko-KR" dirty="0"/>
              <a:t>field</a:t>
            </a:r>
            <a:r>
              <a:rPr lang="ko-KR" altLang="en-US" dirty="0"/>
              <a:t>가 </a:t>
            </a:r>
            <a:r>
              <a:rPr lang="en-US" altLang="ko-KR" dirty="0"/>
              <a:t>32bit</a:t>
            </a:r>
            <a:r>
              <a:rPr lang="ko-KR" altLang="en-US" dirty="0"/>
              <a:t>라서 </a:t>
            </a: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-US" altLang="ko-KR" dirty="0"/>
              <a:t>present field</a:t>
            </a:r>
            <a:r>
              <a:rPr lang="ko-KR" altLang="en-US" dirty="0"/>
              <a:t>를 </a:t>
            </a:r>
            <a:r>
              <a:rPr lang="ko-KR" altLang="en-US" dirty="0" err="1"/>
              <a:t>셋팅할</a:t>
            </a:r>
            <a:r>
              <a:rPr lang="ko-KR" altLang="en-US" dirty="0"/>
              <a:t>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4039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</a:t>
            </a:r>
            <a:r>
              <a:rPr lang="en-US" altLang="ko-KR" dirty="0"/>
              <a:t>seed packet, </a:t>
            </a:r>
            <a:r>
              <a:rPr lang="ko-KR" altLang="en-US" dirty="0"/>
              <a:t>오른쪽은 기존 </a:t>
            </a:r>
            <a:r>
              <a:rPr lang="en-US" altLang="ko-KR" dirty="0" err="1"/>
              <a:t>scapy</a:t>
            </a:r>
            <a:r>
              <a:rPr lang="ko-KR" altLang="en-US" dirty="0"/>
              <a:t>의 </a:t>
            </a:r>
            <a:r>
              <a:rPr lang="en-US" altLang="ko-KR" dirty="0" err="1"/>
              <a:t>radiotap</a:t>
            </a:r>
            <a:r>
              <a:rPr lang="en-US" altLang="ko-KR" dirty="0"/>
              <a:t> class</a:t>
            </a:r>
            <a:r>
              <a:rPr lang="ko-KR" altLang="en-US" dirty="0"/>
              <a:t>로 </a:t>
            </a:r>
            <a:r>
              <a:rPr lang="ko-KR" altLang="en-US" dirty="0" err="1"/>
              <a:t>셋팅한</a:t>
            </a:r>
            <a:r>
              <a:rPr lang="ko-KR" altLang="en-US" dirty="0"/>
              <a:t> 패킷의 </a:t>
            </a:r>
            <a:r>
              <a:rPr lang="en-US" altLang="ko-KR" dirty="0" err="1"/>
              <a:t>wireshark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0000 </a:t>
            </a:r>
            <a:r>
              <a:rPr lang="ko-KR" altLang="en-US" dirty="0"/>
              <a:t>부분이 첫번째 </a:t>
            </a:r>
            <a:r>
              <a:rPr lang="en-US" altLang="ko-KR" dirty="0"/>
              <a:t>present flag</a:t>
            </a:r>
            <a:r>
              <a:rPr lang="ko-KR" altLang="en-US" dirty="0"/>
              <a:t>의 </a:t>
            </a:r>
            <a:r>
              <a:rPr lang="en-US" altLang="ko-KR" dirty="0"/>
              <a:t>RS next flag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되었을때</a:t>
            </a:r>
            <a:r>
              <a:rPr lang="ko-KR" altLang="en-US" dirty="0"/>
              <a:t> 나타나는 </a:t>
            </a:r>
            <a:r>
              <a:rPr lang="en-US" altLang="ko-KR" dirty="0"/>
              <a:t>field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65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에서 지원하는 기존의 </a:t>
            </a:r>
            <a:r>
              <a:rPr lang="en-US" altLang="ko-KR" dirty="0" err="1"/>
              <a:t>radiotap</a:t>
            </a:r>
            <a:r>
              <a:rPr lang="en-US" altLang="ko-KR" dirty="0"/>
              <a:t> class</a:t>
            </a:r>
            <a:r>
              <a:rPr lang="ko-KR" altLang="en-US" dirty="0"/>
              <a:t>로는 패킷을 </a:t>
            </a:r>
            <a:r>
              <a:rPr lang="ko-KR" altLang="en-US" dirty="0" err="1"/>
              <a:t>셋팅할</a:t>
            </a:r>
            <a:r>
              <a:rPr lang="ko-KR" altLang="en-US" dirty="0"/>
              <a:t>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54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</a:t>
            </a:r>
            <a:r>
              <a:rPr lang="en-US" altLang="ko-KR" dirty="0" err="1"/>
              <a:t>Scapy</a:t>
            </a:r>
            <a:r>
              <a:rPr lang="ko-KR" altLang="en-US" dirty="0"/>
              <a:t>의 코드를 분석해서 </a:t>
            </a:r>
            <a:r>
              <a:rPr lang="en-US" altLang="ko-KR" dirty="0"/>
              <a:t>seed </a:t>
            </a:r>
            <a:r>
              <a:rPr lang="en-US" altLang="ko-KR" dirty="0" err="1"/>
              <a:t>packe</a:t>
            </a:r>
            <a:r>
              <a:rPr lang="ko-KR" altLang="en-US" dirty="0"/>
              <a:t>에 맞는 </a:t>
            </a:r>
            <a:r>
              <a:rPr lang="en-US" altLang="ko-KR" dirty="0"/>
              <a:t>present flag field</a:t>
            </a:r>
            <a:r>
              <a:rPr lang="ko-KR" altLang="en-US" dirty="0"/>
              <a:t>를 </a:t>
            </a:r>
            <a:r>
              <a:rPr lang="ko-KR" altLang="en-US" dirty="0" err="1"/>
              <a:t>셋팅할</a:t>
            </a:r>
            <a:r>
              <a:rPr lang="ko-KR" altLang="en-US" dirty="0"/>
              <a:t> 수 있는 </a:t>
            </a:r>
            <a:r>
              <a:rPr lang="en-US" altLang="ko-KR" dirty="0"/>
              <a:t>radiotap2 class</a:t>
            </a:r>
            <a:r>
              <a:rPr lang="ko-KR" altLang="en-US" dirty="0"/>
              <a:t>를 새로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밑에 </a:t>
            </a:r>
            <a:r>
              <a:rPr lang="en-US" altLang="ko-KR" dirty="0" err="1"/>
              <a:t>bind_layer</a:t>
            </a:r>
            <a:r>
              <a:rPr lang="ko-KR" altLang="en-US" dirty="0"/>
              <a:t>를 꼭 </a:t>
            </a:r>
            <a:r>
              <a:rPr lang="ko-KR" altLang="en-US" dirty="0" err="1"/>
              <a:t>써줘야하는데요</a:t>
            </a:r>
            <a:r>
              <a:rPr lang="en-US" altLang="ko-KR" dirty="0"/>
              <a:t>, RadioTap2 </a:t>
            </a:r>
            <a:r>
              <a:rPr lang="ko-KR" altLang="en-US" dirty="0"/>
              <a:t>다음에 나오는 </a:t>
            </a:r>
            <a:r>
              <a:rPr lang="en-US" altLang="ko-KR" dirty="0"/>
              <a:t>class Dot11</a:t>
            </a:r>
            <a:r>
              <a:rPr lang="ko-KR" altLang="en-US" dirty="0"/>
              <a:t>이어야 한다는 코드입니다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참고로</a:t>
            </a:r>
            <a:r>
              <a:rPr lang="en-US" altLang="ko-KR" dirty="0"/>
              <a:t>, MAC Frame header</a:t>
            </a:r>
            <a:r>
              <a:rPr lang="ko-KR" altLang="en-US" dirty="0"/>
              <a:t>를 </a:t>
            </a:r>
            <a:r>
              <a:rPr lang="en-US" altLang="ko-KR" dirty="0" err="1"/>
              <a:t>scapy</a:t>
            </a:r>
            <a:r>
              <a:rPr lang="ko-KR" altLang="en-US" dirty="0"/>
              <a:t>에서는 </a:t>
            </a:r>
            <a:r>
              <a:rPr lang="en-US" altLang="ko-KR" dirty="0"/>
              <a:t>Dot11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라 부릅니다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30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에서 지원하는 </a:t>
            </a:r>
            <a:r>
              <a:rPr lang="en-US" altLang="ko-KR" dirty="0"/>
              <a:t>MAC frame header class</a:t>
            </a:r>
            <a:r>
              <a:rPr lang="ko-KR" altLang="en-US" dirty="0"/>
              <a:t>의 </a:t>
            </a:r>
            <a:r>
              <a:rPr lang="ko-KR" altLang="en-US" dirty="0" err="1"/>
              <a:t>멤버변수입니다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아까 봤던 </a:t>
            </a:r>
            <a:r>
              <a:rPr lang="en-US" altLang="ko-KR" dirty="0"/>
              <a:t>MAC frame header</a:t>
            </a:r>
            <a:r>
              <a:rPr lang="ko-KR" altLang="en-US" dirty="0"/>
              <a:t>의 </a:t>
            </a:r>
            <a:r>
              <a:rPr lang="en-US" altLang="ko-KR" dirty="0"/>
              <a:t>field</a:t>
            </a:r>
            <a:r>
              <a:rPr lang="ko-KR" altLang="en-US" dirty="0"/>
              <a:t>들이 다 있죠</a:t>
            </a:r>
            <a:endParaRPr lang="en-US" altLang="ko-KR" dirty="0"/>
          </a:p>
          <a:p>
            <a:r>
              <a:rPr lang="en-US" altLang="ko-KR" dirty="0"/>
              <a:t>Probe, </a:t>
            </a:r>
            <a:r>
              <a:rPr lang="en-US" altLang="ko-KR" dirty="0" err="1"/>
              <a:t>auth</a:t>
            </a:r>
            <a:r>
              <a:rPr lang="en-US" altLang="ko-KR" dirty="0"/>
              <a:t>, </a:t>
            </a:r>
            <a:r>
              <a:rPr lang="en-US" altLang="ko-KR" dirty="0" err="1"/>
              <a:t>asso</a:t>
            </a:r>
            <a:r>
              <a:rPr lang="en-US" altLang="ko-KR" dirty="0"/>
              <a:t> </a:t>
            </a:r>
            <a:r>
              <a:rPr lang="ko-KR" altLang="en-US" dirty="0"/>
              <a:t>모두 이 </a:t>
            </a:r>
            <a:r>
              <a:rPr lang="en-US" altLang="ko-KR" dirty="0" err="1"/>
              <a:t>clsss</a:t>
            </a:r>
            <a:r>
              <a:rPr lang="ko-KR" altLang="en-US" dirty="0"/>
              <a:t>를 </a:t>
            </a:r>
            <a:r>
              <a:rPr lang="en-US" altLang="ko-KR" dirty="0"/>
              <a:t>mac header</a:t>
            </a:r>
            <a:r>
              <a:rPr lang="ko-KR" altLang="en-US" dirty="0"/>
              <a:t>로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64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Probe</a:t>
            </a:r>
            <a:r>
              <a:rPr lang="ko-KR" altLang="en-US" dirty="0"/>
              <a:t> </a:t>
            </a:r>
            <a:r>
              <a:rPr lang="en-US" altLang="ko-KR" dirty="0"/>
              <a:t>packet</a:t>
            </a:r>
            <a:r>
              <a:rPr lang="ko-KR" altLang="en-US" dirty="0"/>
              <a:t>들은 </a:t>
            </a:r>
            <a:r>
              <a:rPr lang="en-US" altLang="ko-KR" dirty="0"/>
              <a:t>body</a:t>
            </a:r>
            <a:r>
              <a:rPr lang="ko-KR" altLang="en-US" dirty="0"/>
              <a:t>를 가지고 있지 않습니다</a:t>
            </a:r>
            <a:r>
              <a:rPr lang="en-US" altLang="ko-KR" dirty="0"/>
              <a:t>.</a:t>
            </a:r>
          </a:p>
          <a:p>
            <a:r>
              <a:rPr lang="ko-KR" altLang="en-US"/>
              <a:t>그래서 바로 </a:t>
            </a:r>
            <a:r>
              <a:rPr lang="en-US" altLang="ko-KR" dirty="0" err="1"/>
              <a:t>Auth</a:t>
            </a:r>
            <a:r>
              <a:rPr lang="en-US" altLang="ko-KR" dirty="0"/>
              <a:t> packet</a:t>
            </a:r>
            <a:r>
              <a:rPr lang="ko-KR" altLang="en-US" dirty="0"/>
              <a:t>의 </a:t>
            </a:r>
            <a:r>
              <a:rPr lang="en-US" altLang="ko-KR"/>
              <a:t>body class</a:t>
            </a:r>
            <a:r>
              <a:rPr lang="ko-KR" altLang="en-US"/>
              <a:t>를 소개하겠습니다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 바디의 </a:t>
            </a:r>
            <a:r>
              <a:rPr lang="en-US" altLang="ko-KR"/>
              <a:t>field</a:t>
            </a:r>
            <a:r>
              <a:rPr lang="ko-KR" altLang="en-US"/>
              <a:t>들은 </a:t>
            </a:r>
            <a:r>
              <a:rPr lang="en-US" altLang="ko-KR"/>
              <a:t>mutate</a:t>
            </a:r>
            <a:r>
              <a:rPr lang="ko-KR" altLang="en-US"/>
              <a:t>할것이기 때문에 어떤 값인지 중요하진 않지만 간단히 소개해 드리겠습니다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en-US" altLang="ko-KR" dirty="0" err="1"/>
              <a:t>Algo</a:t>
            </a:r>
            <a:r>
              <a:rPr lang="ko-KR" altLang="en-US" dirty="0"/>
              <a:t>는 </a:t>
            </a:r>
            <a:r>
              <a:rPr lang="en-US" altLang="ko-KR" dirty="0"/>
              <a:t>key</a:t>
            </a:r>
            <a:r>
              <a:rPr lang="ko-KR" altLang="en-US" dirty="0"/>
              <a:t>를 </a:t>
            </a:r>
            <a:r>
              <a:rPr lang="en-US" altLang="ko-KR" dirty="0"/>
              <a:t>share </a:t>
            </a:r>
            <a:r>
              <a:rPr lang="ko-KR" altLang="en-US" dirty="0"/>
              <a:t>방식에 따라 값이 바뀌고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seqnum</a:t>
            </a:r>
            <a:r>
              <a:rPr lang="en-US" altLang="ko-KR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진행상황을 나타내는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field, </a:t>
            </a:r>
          </a:p>
          <a:p>
            <a:r>
              <a:rPr lang="en-US" altLang="ko-KR" dirty="0"/>
              <a:t>status</a:t>
            </a:r>
            <a:r>
              <a:rPr lang="ko-KR" altLang="en-US" dirty="0"/>
              <a:t>는 </a:t>
            </a:r>
            <a:r>
              <a:rPr lang="en-US" altLang="ko-KR" dirty="0" err="1"/>
              <a:t>req</a:t>
            </a:r>
            <a:r>
              <a:rPr lang="en-US" altLang="ko-KR" dirty="0"/>
              <a:t>, </a:t>
            </a:r>
            <a:r>
              <a:rPr lang="en-US" altLang="ko-KR" dirty="0" err="1"/>
              <a:t>resp</a:t>
            </a:r>
            <a:r>
              <a:rPr lang="ko-KR" altLang="en-US" dirty="0"/>
              <a:t>의 상태를 말하는 </a:t>
            </a:r>
            <a:r>
              <a:rPr lang="en-US" altLang="ko-KR" dirty="0"/>
              <a:t>field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65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AssoReq</a:t>
            </a:r>
            <a:r>
              <a:rPr lang="ko-KR" altLang="en-US" dirty="0"/>
              <a:t>의 </a:t>
            </a:r>
            <a:r>
              <a:rPr lang="en-US" altLang="ko-KR" dirty="0"/>
              <a:t>body class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Cap</a:t>
            </a:r>
            <a:r>
              <a:rPr lang="ko-KR" altLang="en-US" dirty="0"/>
              <a:t>은 </a:t>
            </a:r>
            <a:r>
              <a:rPr lang="ko-KR" alt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 이동단말,이동국 (Mobile Station) ㅇ 이동통신을 위한 휴대용 단말(핸드셋 등)에 해당되는 무선장비   - 통상 무선 송수신기, 안테나, 제어장치로 구성 "/>
              </a:rPr>
              <a:t>무선단말</a:t>
            </a:r>
            <a:r>
              <a:rPr lang="ko-KR" altLang="en-US" dirty="0" err="1"/>
              <a:t>이</a:t>
            </a:r>
            <a:r>
              <a:rPr lang="ko-KR" altLang="en-US" dirty="0"/>
              <a:t> 원하는 세부적인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 네트워크 이란? ㅇ [그래프 이론]    - 네트워크는 Arc 들로 연결되어진 Node 들의 수학적 구조물 ㅇ [회로 이론]   - 다수의 입출력 포트를 갖는 망상(Mesh Type)의 전기 회로 ㅇ [통신용 "/>
              </a:rPr>
              <a:t>네트워크</a:t>
            </a:r>
            <a:r>
              <a:rPr lang="ko-KR" altLang="en-US" dirty="0"/>
              <a:t> 정보를 담고있고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listen_interva</a:t>
            </a:r>
            <a:r>
              <a:rPr lang="ko-KR" altLang="en-US" dirty="0"/>
              <a:t>은 </a:t>
            </a:r>
            <a:r>
              <a:rPr lang="ko-KR" alt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 이동단말,이동국 (Mobile Station) ㅇ 이동통신을 위한 휴대용 단말(핸드셋 등)에 해당되는 무선장비   - 통상 무선 송수신기, 안테나, 제어장치로 구성 "/>
              </a:rPr>
              <a:t>무선단말</a:t>
            </a:r>
            <a:r>
              <a:rPr lang="ko-KR" altLang="en-US" dirty="0" err="1"/>
              <a:t>이</a:t>
            </a:r>
            <a:r>
              <a:rPr lang="ko-KR" altLang="en-US" dirty="0"/>
              <a:t>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 TIM ㅇ 무선 LAN 표준인 802.11에서, AP에서 비콘 프레임을 통해 전송시키는 정보 필드 ㅇ 결합[802.11]된 무선단말에게 AP가 송신할 프레임들을 버퍼링하였다는 것을 알림 "/>
              </a:rPr>
              <a:t>TIM</a:t>
            </a:r>
            <a:r>
              <a:rPr lang="ko-KR" altLang="en-US" dirty="0"/>
              <a:t>을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  감시 ㅇ 제반 운용 시설의 관리를 안정적으로 운용하려는데에 목적을 갖는 기능 "/>
              </a:rPr>
              <a:t>모니터링</a:t>
            </a:r>
            <a:r>
              <a:rPr lang="ko-KR" altLang="en-US" dirty="0"/>
              <a:t>하기 위해 </a:t>
            </a:r>
            <a:r>
              <a:rPr lang="ko-KR" alt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 무선 LAN 802.11 비콘 프레임 ㅇ AP가 자신이 관할하는 무선 네트워크(BSS[무선LAN])의 존재를 정기적으로 알리는 방송 프레임 ㅇ 802.11 관리프레임 종류 중 하나 "/>
              </a:rPr>
              <a:t>비콘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 무선 LAN 802.11 비콘 프레임 ㅇ AP가 자신이 관할하는 무선 네트워크(BSS[무선LAN])의 존재를 정기적으로 알리는 방송 프레임 ㅇ 802.11 관리프레임 종류 중 하나 "/>
              </a:rPr>
              <a:t> 프레임</a:t>
            </a:r>
            <a:r>
              <a:rPr lang="ko-KR" altLang="en-US" dirty="0"/>
              <a:t>을 살피는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 주기(Period) 또는 주기성(Periodicity) ㅇ 시간적 (또는, 공간적) 반복성을 띄는 경향 "/>
              </a:rPr>
              <a:t>주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4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r>
              <a:rPr lang="ko-KR" altLang="en-US" dirty="0"/>
              <a:t>의 종류와 대상은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그중에서</a:t>
            </a:r>
            <a:r>
              <a:rPr lang="ko-KR" altLang="en-US" dirty="0"/>
              <a:t> 오늘 발표할 내용은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930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MAC frame element layer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IEs</a:t>
            </a:r>
            <a:r>
              <a:rPr lang="ko-KR" altLang="en-US" dirty="0"/>
              <a:t>와 </a:t>
            </a:r>
            <a:r>
              <a:rPr lang="en-US" altLang="ko-KR" dirty="0" err="1"/>
              <a:t>infoEle</a:t>
            </a:r>
            <a:r>
              <a:rPr lang="ko-KR" altLang="en-US" dirty="0"/>
              <a:t>들로 이뤄져 있고</a:t>
            </a:r>
            <a:r>
              <a:rPr lang="en-US" altLang="ko-KR" dirty="0"/>
              <a:t>, </a:t>
            </a:r>
            <a:r>
              <a:rPr lang="en-US" altLang="ko-KR" dirty="0" err="1"/>
              <a:t>Ies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가지의 </a:t>
            </a:r>
            <a:r>
              <a:rPr lang="en-US" altLang="ko-KR" dirty="0"/>
              <a:t>element</a:t>
            </a:r>
            <a:r>
              <a:rPr lang="ko-KR" altLang="en-US" dirty="0"/>
              <a:t>들로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내용은 중요하지 않지만</a:t>
            </a:r>
            <a:r>
              <a:rPr lang="en-US" altLang="ko-KR" dirty="0"/>
              <a:t>, </a:t>
            </a:r>
            <a:r>
              <a:rPr lang="ko-KR" altLang="en-US" dirty="0"/>
              <a:t>중요한 점은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929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layer</a:t>
            </a:r>
            <a:r>
              <a:rPr lang="ko-KR" altLang="en-US"/>
              <a:t>는 다른 </a:t>
            </a:r>
            <a:r>
              <a:rPr lang="en-US" altLang="ko-KR"/>
              <a:t>Layer</a:t>
            </a:r>
            <a:r>
              <a:rPr lang="ko-KR" altLang="en-US"/>
              <a:t>의 길이가 고정인 반면</a:t>
            </a:r>
            <a:r>
              <a:rPr lang="en-US" altLang="ko-KR"/>
              <a:t>, </a:t>
            </a:r>
            <a:r>
              <a:rPr lang="ko-KR" altLang="en-US"/>
              <a:t>길이가 가변적이라는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이점은 </a:t>
            </a:r>
            <a:r>
              <a:rPr lang="en-US" altLang="ko-KR" dirty="0"/>
              <a:t>mutate</a:t>
            </a:r>
            <a:r>
              <a:rPr lang="ko-KR" altLang="en-US" dirty="0"/>
              <a:t>할 때 고려해야 할 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950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r>
              <a:rPr lang="ko-KR" altLang="en-US" dirty="0"/>
              <a:t>로 패킷을 </a:t>
            </a:r>
            <a:r>
              <a:rPr lang="en-US" altLang="ko-KR" dirty="0" err="1"/>
              <a:t>settin</a:t>
            </a:r>
            <a:r>
              <a:rPr lang="ko-KR" altLang="en-US" dirty="0" err="1"/>
              <a:t>할때는</a:t>
            </a:r>
            <a:r>
              <a:rPr lang="en-US" altLang="ko-KR" dirty="0"/>
              <a:t>, </a:t>
            </a:r>
            <a:r>
              <a:rPr lang="ko-KR" altLang="en-US" dirty="0"/>
              <a:t>생성자를 선언 하는 식으로 각 멤버변수들의 값을 지정하는 방식으로 </a:t>
            </a:r>
            <a:r>
              <a:rPr lang="ko-KR" altLang="en-US" dirty="0" err="1"/>
              <a:t>셋팅하시면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7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 err="1"/>
              <a:t>wireshark</a:t>
            </a:r>
            <a:r>
              <a:rPr lang="ko-KR" altLang="en-US" dirty="0"/>
              <a:t>에서 </a:t>
            </a:r>
            <a:r>
              <a:rPr lang="en-US" altLang="ko-KR" dirty="0"/>
              <a:t>hex stream</a:t>
            </a:r>
            <a:r>
              <a:rPr lang="ko-KR" altLang="en-US" dirty="0"/>
              <a:t>으로 데이터를 만든 후</a:t>
            </a:r>
            <a:r>
              <a:rPr lang="en-US" altLang="ko-KR" dirty="0"/>
              <a:t>, </a:t>
            </a:r>
            <a:r>
              <a:rPr lang="ko-KR" altLang="en-US" dirty="0"/>
              <a:t>그 값을 씌워줘도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960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만든 </a:t>
            </a:r>
            <a:r>
              <a:rPr lang="en-US" altLang="ko-KR" dirty="0"/>
              <a:t>layer</a:t>
            </a:r>
            <a:r>
              <a:rPr lang="ko-KR" altLang="en-US" dirty="0"/>
              <a:t>들을 이렇게 </a:t>
            </a:r>
            <a:r>
              <a:rPr lang="en-US" altLang="ko-KR" dirty="0"/>
              <a:t>/</a:t>
            </a:r>
            <a:r>
              <a:rPr lang="ko-KR" altLang="en-US" dirty="0"/>
              <a:t>로 이어주면</a:t>
            </a:r>
            <a:r>
              <a:rPr lang="en-US" altLang="ko-KR" dirty="0"/>
              <a:t>, </a:t>
            </a:r>
            <a:r>
              <a:rPr lang="ko-KR" altLang="en-US" dirty="0"/>
              <a:t>각 패킷이 완성됩니다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588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완성된 </a:t>
            </a:r>
            <a:r>
              <a:rPr lang="en-US" altLang="ko-KR" dirty="0"/>
              <a:t>packet</a:t>
            </a:r>
            <a:r>
              <a:rPr lang="ko-KR" altLang="en-US" dirty="0"/>
              <a:t>을 전송하는 방법은</a:t>
            </a:r>
            <a:r>
              <a:rPr lang="en-US" altLang="ko-KR" dirty="0"/>
              <a:t>, </a:t>
            </a:r>
            <a:r>
              <a:rPr lang="en-US" altLang="ko-KR" dirty="0" err="1"/>
              <a:t>sendp</a:t>
            </a:r>
            <a:r>
              <a:rPr lang="ko-KR" altLang="en-US" dirty="0"/>
              <a:t>함수를 사용하면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보내고 나니 이상한 패킷이 보내지는 현상이 발생합니다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633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QoS</a:t>
            </a:r>
            <a:r>
              <a:rPr lang="en-US" altLang="ko-KR" dirty="0"/>
              <a:t> Null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ko-KR" altLang="en-US" dirty="0" err="1"/>
              <a:t>보내지는데요</a:t>
            </a:r>
            <a:r>
              <a:rPr lang="en-US" altLang="ko-KR" dirty="0"/>
              <a:t>. </a:t>
            </a:r>
            <a:r>
              <a:rPr lang="ko-KR" altLang="en-US" dirty="0"/>
              <a:t>우리는 </a:t>
            </a:r>
            <a:r>
              <a:rPr lang="en-US" altLang="ko-KR" dirty="0"/>
              <a:t>802.11, </a:t>
            </a:r>
            <a:r>
              <a:rPr lang="ko-KR" altLang="en-US" dirty="0"/>
              <a:t>무선 네트워크를 다루는 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그러기 위해서는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164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 </a:t>
            </a:r>
            <a:r>
              <a:rPr lang="en-US" altLang="ko-KR" dirty="0" err="1"/>
              <a:t>sendp</a:t>
            </a:r>
            <a:r>
              <a:rPr lang="en-US" altLang="ko-KR" dirty="0"/>
              <a:t> </a:t>
            </a:r>
            <a:r>
              <a:rPr lang="ko-KR" altLang="en-US" dirty="0"/>
              <a:t>함수를 수행하는 </a:t>
            </a:r>
            <a:r>
              <a:rPr lang="en-US" altLang="ko-KR" dirty="0" err="1"/>
              <a:t>iface</a:t>
            </a:r>
            <a:r>
              <a:rPr lang="ko-KR" altLang="en-US" dirty="0"/>
              <a:t>를 </a:t>
            </a:r>
            <a:r>
              <a:rPr lang="en-US" altLang="ko-KR" dirty="0"/>
              <a:t>monitor</a:t>
            </a:r>
            <a:r>
              <a:rPr lang="ko-KR" altLang="en-US" dirty="0"/>
              <a:t>모드로 변경 한 후 수행 </a:t>
            </a:r>
            <a:r>
              <a:rPr lang="ko-KR" altLang="en-US" dirty="0" err="1"/>
              <a:t>해줘야합니다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611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변경한 후 </a:t>
            </a:r>
            <a:r>
              <a:rPr lang="en-US" altLang="ko-KR" dirty="0" err="1"/>
              <a:t>iwconfig</a:t>
            </a:r>
            <a:r>
              <a:rPr lang="ko-KR" altLang="en-US" dirty="0"/>
              <a:t> 명령을 실행하면 현재 무선 </a:t>
            </a:r>
            <a:r>
              <a:rPr lang="en-US" altLang="ko-KR" dirty="0" err="1"/>
              <a:t>lan</a:t>
            </a:r>
            <a:r>
              <a:rPr lang="ko-KR" altLang="en-US" dirty="0"/>
              <a:t>카드들의 상태를 알려줄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362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보시면 </a:t>
            </a:r>
            <a:r>
              <a:rPr lang="en-US" altLang="ko-KR" dirty="0" err="1"/>
              <a:t>wlx</a:t>
            </a:r>
            <a:r>
              <a:rPr lang="ko-KR" altLang="en-US" dirty="0" err="1"/>
              <a:t>랜카드의</a:t>
            </a:r>
            <a:r>
              <a:rPr lang="ko-KR" altLang="en-US" dirty="0"/>
              <a:t> 모드가 </a:t>
            </a:r>
            <a:r>
              <a:rPr lang="en-US" altLang="ko-KR" dirty="0"/>
              <a:t>monitor</a:t>
            </a:r>
            <a:r>
              <a:rPr lang="ko-KR" altLang="en-US" dirty="0"/>
              <a:t>모드로 변경된걸 </a:t>
            </a:r>
            <a:r>
              <a:rPr lang="ko-KR" altLang="en-US" dirty="0" err="1"/>
              <a:t>볼수있죠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네트워크 프로토콜 </a:t>
            </a:r>
            <a:r>
              <a:rPr lang="en-US" altLang="ko-KR"/>
              <a:t>fuzzing</a:t>
            </a:r>
            <a:r>
              <a:rPr lang="ko-KR" altLang="en-US"/>
              <a:t>에 대해 발표하겠습니다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60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패킷을 수신하기 위해서 </a:t>
            </a:r>
            <a:r>
              <a:rPr lang="en-US" altLang="ko-KR" dirty="0"/>
              <a:t>sniff</a:t>
            </a:r>
            <a:r>
              <a:rPr lang="ko-KR" altLang="en-US" dirty="0"/>
              <a:t>함수를 </a:t>
            </a:r>
            <a:r>
              <a:rPr lang="ko-KR" altLang="en-US" dirty="0" err="1"/>
              <a:t>사용할겁니다</a:t>
            </a:r>
            <a:endParaRPr lang="en-US" altLang="ko-KR" dirty="0"/>
          </a:p>
          <a:p>
            <a:r>
              <a:rPr lang="en-US" altLang="ko-KR" dirty="0" err="1"/>
              <a:t>Iface</a:t>
            </a:r>
            <a:r>
              <a:rPr lang="ko-KR" altLang="en-US" dirty="0"/>
              <a:t>는 수행할 </a:t>
            </a:r>
            <a:r>
              <a:rPr lang="en-US" altLang="ko-KR" dirty="0" err="1"/>
              <a:t>lan</a:t>
            </a:r>
            <a:r>
              <a:rPr lang="ko-KR" altLang="en-US" dirty="0"/>
              <a:t>카드의 이름</a:t>
            </a:r>
            <a:r>
              <a:rPr lang="en-US" altLang="ko-KR" dirty="0"/>
              <a:t>, prn</a:t>
            </a:r>
            <a:r>
              <a:rPr lang="ko-KR" altLang="en-US" dirty="0"/>
              <a:t>은 패킷이 </a:t>
            </a:r>
            <a:r>
              <a:rPr lang="ko-KR" altLang="en-US" dirty="0" err="1"/>
              <a:t>들어올때마다</a:t>
            </a:r>
            <a:r>
              <a:rPr lang="ko-KR" altLang="en-US" dirty="0"/>
              <a:t> 불려오는 </a:t>
            </a:r>
            <a:r>
              <a:rPr lang="ko-KR" altLang="en-US" dirty="0" err="1"/>
              <a:t>콜백함수입니다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Timeout</a:t>
            </a:r>
            <a:r>
              <a:rPr lang="ko-KR" altLang="en-US" dirty="0"/>
              <a:t>은 물론 </a:t>
            </a:r>
            <a:r>
              <a:rPr lang="en-US" altLang="ko-KR" dirty="0"/>
              <a:t>30</a:t>
            </a:r>
            <a:r>
              <a:rPr lang="ko-KR" altLang="en-US" dirty="0"/>
              <a:t>초동안만 수행하겠다는 변수입니다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7476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그전에 </a:t>
            </a:r>
            <a:r>
              <a:rPr lang="en-US" altLang="ko-KR" dirty="0"/>
              <a:t>! </a:t>
            </a:r>
            <a:r>
              <a:rPr lang="ko-KR" altLang="en-US" dirty="0"/>
              <a:t>기존의 </a:t>
            </a:r>
            <a:r>
              <a:rPr lang="ko-KR" altLang="en-US" dirty="0" err="1"/>
              <a:t>랜카드가</a:t>
            </a:r>
            <a:r>
              <a:rPr lang="ko-KR" altLang="en-US" dirty="0"/>
              <a:t> 꾸준히 </a:t>
            </a:r>
            <a:r>
              <a:rPr lang="en-US" altLang="ko-KR" dirty="0"/>
              <a:t>probe request</a:t>
            </a:r>
            <a:r>
              <a:rPr lang="ko-KR" altLang="en-US" dirty="0"/>
              <a:t>를 계속 보내기때문에 </a:t>
            </a:r>
            <a:r>
              <a:rPr lang="ko-KR" altLang="en-US" dirty="0" err="1"/>
              <a:t>의도치않은</a:t>
            </a:r>
            <a:r>
              <a:rPr lang="ko-KR" altLang="en-US" dirty="0"/>
              <a:t> </a:t>
            </a:r>
            <a:r>
              <a:rPr lang="en-US" altLang="ko-KR" dirty="0" err="1"/>
              <a:t>packe</a:t>
            </a:r>
            <a:r>
              <a:rPr lang="ko-KR" altLang="en-US" dirty="0"/>
              <a:t>을 </a:t>
            </a:r>
            <a:r>
              <a:rPr lang="en-US" altLang="ko-KR" dirty="0"/>
              <a:t>capture</a:t>
            </a:r>
            <a:r>
              <a:rPr lang="ko-KR" altLang="en-US" dirty="0"/>
              <a:t>할 경우가 있습니다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그렇기 때문에 기존에 있는 </a:t>
            </a:r>
            <a:r>
              <a:rPr lang="en-US" altLang="ko-KR" dirty="0" err="1"/>
              <a:t>lan</a:t>
            </a:r>
            <a:r>
              <a:rPr lang="ko-KR" altLang="en-US" dirty="0"/>
              <a:t>카드를 </a:t>
            </a:r>
            <a:r>
              <a:rPr lang="en-US" altLang="ko-KR" dirty="0"/>
              <a:t>down</a:t>
            </a:r>
            <a:r>
              <a:rPr lang="ko-KR" altLang="en-US" dirty="0"/>
              <a:t>시키고 </a:t>
            </a:r>
            <a:r>
              <a:rPr lang="ko-KR" altLang="en-US" dirty="0" err="1"/>
              <a:t>진행해야합니다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87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들어온 </a:t>
            </a:r>
            <a:r>
              <a:rPr lang="en-US" altLang="ko-KR" dirty="0" err="1"/>
              <a:t>pkt</a:t>
            </a:r>
            <a:r>
              <a:rPr lang="ko-KR" altLang="en-US" dirty="0"/>
              <a:t>가 </a:t>
            </a:r>
            <a:r>
              <a:rPr lang="en-US" altLang="ko-KR" dirty="0"/>
              <a:t>dot11</a:t>
            </a:r>
            <a:r>
              <a:rPr lang="ko-KR" altLang="en-US" dirty="0"/>
              <a:t>클래스를 가지고있고</a:t>
            </a:r>
            <a:r>
              <a:rPr lang="en-US" altLang="ko-KR" dirty="0"/>
              <a:t>, (DA, SA)</a:t>
            </a:r>
            <a:r>
              <a:rPr lang="ko-KR" altLang="en-US" dirty="0"/>
              <a:t>주소가 맞고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 맞는 </a:t>
            </a:r>
            <a:r>
              <a:rPr lang="en-US" altLang="ko-KR" dirty="0"/>
              <a:t>response</a:t>
            </a:r>
            <a:r>
              <a:rPr lang="ko-KR" altLang="en-US" dirty="0"/>
              <a:t>가 온다면 </a:t>
            </a:r>
            <a:r>
              <a:rPr lang="en-US" altLang="ko-KR" dirty="0"/>
              <a:t>alive</a:t>
            </a:r>
            <a:r>
              <a:rPr lang="ko-KR" altLang="en-US" dirty="0"/>
              <a:t>와 </a:t>
            </a:r>
            <a:r>
              <a:rPr lang="en-US" altLang="ko-KR" dirty="0"/>
              <a:t>state</a:t>
            </a:r>
            <a:r>
              <a:rPr lang="ko-KR" altLang="en-US" dirty="0"/>
              <a:t>를 변경시켜주도록 </a:t>
            </a:r>
            <a:r>
              <a:rPr lang="en-US" altLang="ko-KR" dirty="0"/>
              <a:t>filtering </a:t>
            </a:r>
            <a:r>
              <a:rPr lang="ko-KR" altLang="en-US" dirty="0"/>
              <a:t>조건들입니다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53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들어온 </a:t>
            </a:r>
            <a:r>
              <a:rPr lang="en-US" altLang="ko-KR" dirty="0" err="1"/>
              <a:t>pkt</a:t>
            </a:r>
            <a:r>
              <a:rPr lang="ko-KR" altLang="en-US" dirty="0"/>
              <a:t>가 </a:t>
            </a:r>
            <a:r>
              <a:rPr lang="en-US" altLang="ko-KR" dirty="0"/>
              <a:t>dot11</a:t>
            </a:r>
            <a:r>
              <a:rPr lang="ko-KR" altLang="en-US" dirty="0"/>
              <a:t>클래스를 가지고있고</a:t>
            </a:r>
            <a:r>
              <a:rPr lang="en-US" altLang="ko-KR" dirty="0"/>
              <a:t>, (DA, SA)</a:t>
            </a:r>
            <a:r>
              <a:rPr lang="ko-KR" altLang="en-US" dirty="0"/>
              <a:t>주소가 맞고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 맞는 </a:t>
            </a:r>
            <a:r>
              <a:rPr lang="en-US" altLang="ko-KR" dirty="0" err="1"/>
              <a:t>respons</a:t>
            </a:r>
            <a:r>
              <a:rPr lang="ko-KR" altLang="en-US" dirty="0"/>
              <a:t>가 온다면 </a:t>
            </a:r>
            <a:r>
              <a:rPr lang="en-US" altLang="ko-KR" dirty="0"/>
              <a:t>alive</a:t>
            </a:r>
            <a:r>
              <a:rPr lang="ko-KR" altLang="en-US" dirty="0"/>
              <a:t>와 </a:t>
            </a:r>
            <a:r>
              <a:rPr lang="en-US" altLang="ko-KR" dirty="0"/>
              <a:t>state</a:t>
            </a:r>
            <a:r>
              <a:rPr lang="ko-KR" altLang="en-US" dirty="0"/>
              <a:t>를 변경시켜주도록 </a:t>
            </a:r>
            <a:r>
              <a:rPr lang="en-US" altLang="ko-KR" dirty="0"/>
              <a:t>filtering </a:t>
            </a:r>
            <a:r>
              <a:rPr lang="ko-KR" altLang="en-US" dirty="0"/>
              <a:t>조건들입니다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14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들어온 </a:t>
            </a:r>
            <a:r>
              <a:rPr lang="en-US" altLang="ko-KR" dirty="0" err="1"/>
              <a:t>pkt</a:t>
            </a:r>
            <a:r>
              <a:rPr lang="ko-KR" altLang="en-US" dirty="0"/>
              <a:t>가 </a:t>
            </a:r>
            <a:r>
              <a:rPr lang="en-US" altLang="ko-KR" dirty="0"/>
              <a:t>dot11</a:t>
            </a:r>
            <a:r>
              <a:rPr lang="ko-KR" altLang="en-US" dirty="0"/>
              <a:t>클래스를 가지고있고</a:t>
            </a:r>
            <a:r>
              <a:rPr lang="en-US" altLang="ko-KR" dirty="0"/>
              <a:t>, (DA, SA)</a:t>
            </a:r>
            <a:r>
              <a:rPr lang="ko-KR" altLang="en-US" dirty="0"/>
              <a:t>주소가 맞고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 맞는 </a:t>
            </a:r>
            <a:r>
              <a:rPr lang="en-US" altLang="ko-KR" dirty="0" err="1"/>
              <a:t>respons</a:t>
            </a:r>
            <a:r>
              <a:rPr lang="ko-KR" altLang="en-US" dirty="0"/>
              <a:t>가 온다면 </a:t>
            </a:r>
            <a:r>
              <a:rPr lang="en-US" altLang="ko-KR" dirty="0"/>
              <a:t>alive</a:t>
            </a:r>
            <a:r>
              <a:rPr lang="ko-KR" altLang="en-US" dirty="0"/>
              <a:t>와 </a:t>
            </a:r>
            <a:r>
              <a:rPr lang="en-US" altLang="ko-KR" dirty="0"/>
              <a:t>state</a:t>
            </a:r>
            <a:r>
              <a:rPr lang="ko-KR" altLang="en-US" dirty="0"/>
              <a:t>를 변경시켜주도록 </a:t>
            </a:r>
            <a:r>
              <a:rPr lang="en-US" altLang="ko-KR" dirty="0"/>
              <a:t>filtering </a:t>
            </a:r>
            <a:r>
              <a:rPr lang="ko-KR" altLang="en-US" dirty="0"/>
              <a:t>조건들입니다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73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또 주의할 점이</a:t>
            </a:r>
            <a:r>
              <a:rPr lang="en-US" altLang="ko-KR" dirty="0"/>
              <a:t> Association Response</a:t>
            </a:r>
            <a:r>
              <a:rPr lang="ko-KR" altLang="en-US" dirty="0"/>
              <a:t>는 </a:t>
            </a:r>
            <a:r>
              <a:rPr lang="en-US" altLang="ko-KR" dirty="0"/>
              <a:t>AP</a:t>
            </a:r>
            <a:r>
              <a:rPr lang="ko-KR" altLang="en-US" dirty="0"/>
              <a:t>에서 </a:t>
            </a:r>
            <a:r>
              <a:rPr lang="en-US" altLang="ko-KR" dirty="0"/>
              <a:t>STA</a:t>
            </a:r>
            <a:r>
              <a:rPr lang="ko-KR" altLang="en-US" dirty="0"/>
              <a:t>로 </a:t>
            </a:r>
            <a:r>
              <a:rPr lang="ko-KR" altLang="en-US" dirty="0" err="1"/>
              <a:t>올때</a:t>
            </a:r>
            <a:r>
              <a:rPr lang="ko-KR" altLang="en-US" dirty="0"/>
              <a:t> </a:t>
            </a:r>
            <a:r>
              <a:rPr lang="en-US" altLang="ko-KR" dirty="0" err="1"/>
              <a:t>Ackknowledgement</a:t>
            </a:r>
            <a:r>
              <a:rPr lang="ko-KR" altLang="en-US" dirty="0"/>
              <a:t>로 </a:t>
            </a:r>
            <a:r>
              <a:rPr lang="en-US" altLang="ko-KR" dirty="0"/>
              <a:t>Response</a:t>
            </a:r>
            <a:r>
              <a:rPr lang="ko-KR" altLang="en-US" dirty="0"/>
              <a:t>가 와서 </a:t>
            </a:r>
            <a:r>
              <a:rPr lang="en-US" altLang="ko-KR" dirty="0"/>
              <a:t>filtering</a:t>
            </a:r>
            <a:r>
              <a:rPr lang="ko-KR" altLang="en-US" dirty="0"/>
              <a:t>조건을 </a:t>
            </a:r>
            <a:r>
              <a:rPr lang="ko-KR" altLang="en-US" dirty="0" err="1"/>
              <a:t>맞춰줘야합니다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691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이제부턴 </a:t>
            </a:r>
            <a:r>
              <a:rPr lang="en-US" altLang="ko-KR" dirty="0"/>
              <a:t>mutate</a:t>
            </a:r>
            <a:r>
              <a:rPr lang="ko-KR" altLang="en-US" dirty="0"/>
              <a:t>과정에 대해 발표하도록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넘파이에서</a:t>
            </a:r>
            <a:r>
              <a:rPr lang="ko-KR" altLang="en-US" dirty="0"/>
              <a:t> 제공해주는 랜덤화 함수를 지원해서 그중 하나를 골라서 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랜덤화방법을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034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RadioTap</a:t>
            </a:r>
            <a:r>
              <a:rPr lang="en-US" altLang="ko-KR" dirty="0"/>
              <a:t> mutate.</a:t>
            </a:r>
          </a:p>
          <a:p>
            <a:r>
              <a:rPr lang="ko-KR" altLang="en-US" dirty="0" err="1"/>
              <a:t>말했다시피</a:t>
            </a:r>
            <a:r>
              <a:rPr lang="en-US" altLang="ko-KR" dirty="0"/>
              <a:t>, </a:t>
            </a:r>
            <a:r>
              <a:rPr lang="en-US" altLang="ko-KR" dirty="0" err="1"/>
              <a:t>radiotap</a:t>
            </a:r>
            <a:r>
              <a:rPr lang="ko-KR" altLang="en-US" dirty="0"/>
              <a:t>은 주변 환경을 알려주는 </a:t>
            </a:r>
            <a:r>
              <a:rPr lang="en-US" altLang="ko-KR" dirty="0"/>
              <a:t>layer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Radiotap</a:t>
            </a:r>
            <a:r>
              <a:rPr lang="ko-KR" altLang="en-US" dirty="0"/>
              <a:t>을 </a:t>
            </a:r>
            <a:r>
              <a:rPr lang="en-US" altLang="ko-KR" dirty="0"/>
              <a:t>mutate</a:t>
            </a:r>
            <a:r>
              <a:rPr lang="ko-KR" altLang="en-US" dirty="0"/>
              <a:t>해서 패킷을 </a:t>
            </a:r>
            <a:r>
              <a:rPr lang="en-US" altLang="ko-KR" dirty="0"/>
              <a:t>send</a:t>
            </a:r>
            <a:r>
              <a:rPr lang="ko-KR" altLang="en-US" dirty="0"/>
              <a:t>해봤더니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139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아예 포맷에 맞지않는 패킷들이 전송되어지는 현상이 발생했습니다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008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이렇게 </a:t>
            </a:r>
            <a:r>
              <a:rPr lang="en-US" altLang="ko-KR" dirty="0" err="1"/>
              <a:t>radiotap</a:t>
            </a:r>
            <a:r>
              <a:rPr lang="ko-KR" altLang="en-US" dirty="0"/>
              <a:t>은 </a:t>
            </a:r>
            <a:r>
              <a:rPr lang="en-US" altLang="ko-KR" dirty="0"/>
              <a:t>mutate</a:t>
            </a:r>
            <a:r>
              <a:rPr lang="ko-KR" altLang="en-US" dirty="0"/>
              <a:t>대상에서 제외하겠습니다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4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</a:t>
            </a:r>
            <a:r>
              <a:rPr lang="en-US" altLang="ko-KR" dirty="0"/>
              <a:t>SW</a:t>
            </a:r>
            <a:r>
              <a:rPr lang="en-US" altLang="ko-KR" baseline="0" dirty="0"/>
              <a:t> Fuzzing</a:t>
            </a:r>
            <a:r>
              <a:rPr lang="ko-KR" altLang="en-US" baseline="0" dirty="0"/>
              <a:t>은 </a:t>
            </a:r>
            <a:r>
              <a:rPr lang="ko-KR" altLang="en-US" baseline="0" dirty="0" err="1"/>
              <a:t>다음과같이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파일들의 포맷에 맞게 </a:t>
            </a:r>
            <a:r>
              <a:rPr lang="ko-KR" altLang="en-US" baseline="0" dirty="0" err="1"/>
              <a:t>파싱해서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fuzzing</a:t>
            </a:r>
            <a:r>
              <a:rPr lang="ko-KR" altLang="en-US" baseline="0" dirty="0"/>
              <a:t>을 하는 방식입니다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동영상 포맷에 맞게 데이터를 </a:t>
            </a:r>
            <a:r>
              <a:rPr lang="ko-KR" altLang="en-US" baseline="0" dirty="0" err="1"/>
              <a:t>셋팅한다음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곰플레이어같은 동영상 </a:t>
            </a:r>
            <a:r>
              <a:rPr lang="en-US" altLang="ko-KR" baseline="0" dirty="0"/>
              <a:t>player</a:t>
            </a:r>
            <a:r>
              <a:rPr lang="ko-KR" altLang="en-US" baseline="0" dirty="0"/>
              <a:t>에 넣어서 곰플레이어가 이 데이터를 제대로 처리할 수 </a:t>
            </a:r>
            <a:r>
              <a:rPr lang="ko-KR" altLang="en-US" baseline="0" dirty="0" err="1"/>
              <a:t>있을것인지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보는것입니다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9369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652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963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2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마찬가지로 </a:t>
            </a:r>
            <a:r>
              <a:rPr lang="en-US" altLang="ko-KR"/>
              <a:t>Network</a:t>
            </a:r>
            <a:r>
              <a:rPr lang="en-US" altLang="ko-KR" baseline="0"/>
              <a:t> </a:t>
            </a:r>
            <a:r>
              <a:rPr lang="en-US" altLang="ko-KR" baseline="0" dirty="0"/>
              <a:t>fuzzing</a:t>
            </a:r>
            <a:r>
              <a:rPr lang="ko-KR" altLang="en-US" baseline="0" dirty="0"/>
              <a:t>은 </a:t>
            </a:r>
            <a:r>
              <a:rPr lang="en-US" altLang="ko-KR" baseline="0" dirty="0" err="1"/>
              <a:t>clinet</a:t>
            </a:r>
            <a:r>
              <a:rPr lang="ko-KR" altLang="en-US" baseline="0" dirty="0"/>
              <a:t>입장 뿐 아니라 </a:t>
            </a:r>
            <a:r>
              <a:rPr lang="en-US" altLang="ko-KR" baseline="0" dirty="0"/>
              <a:t>AP</a:t>
            </a:r>
            <a:r>
              <a:rPr lang="ko-KR" altLang="en-US" baseline="0" dirty="0"/>
              <a:t>입장에서도 </a:t>
            </a:r>
            <a:r>
              <a:rPr lang="ko-KR" altLang="en-US" baseline="0" dirty="0" err="1"/>
              <a:t>패킷을</a:t>
            </a:r>
            <a:r>
              <a:rPr lang="ko-KR" altLang="en-US" baseline="0" dirty="0"/>
              <a:t> 보내서 상대방의 </a:t>
            </a:r>
            <a:r>
              <a:rPr lang="en-US" altLang="ko-KR" baseline="0" dirty="0"/>
              <a:t>response</a:t>
            </a:r>
            <a:r>
              <a:rPr lang="ko-KR" altLang="en-US" baseline="0" dirty="0"/>
              <a:t>를 확인하는 방식으로 </a:t>
            </a:r>
            <a:r>
              <a:rPr lang="en-US" altLang="ko-KR" baseline="0" dirty="0"/>
              <a:t>fuzzing</a:t>
            </a:r>
            <a:r>
              <a:rPr lang="ko-KR" altLang="en-US" baseline="0" dirty="0"/>
              <a:t>을 진행할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3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Network fuzzing</a:t>
            </a:r>
            <a:r>
              <a:rPr lang="ko-KR" altLang="en-US" dirty="0"/>
              <a:t>의 단계는 크게</a:t>
            </a:r>
            <a:r>
              <a:rPr lang="ko-KR" altLang="en-US" baseline="0" dirty="0"/>
              <a:t> 세가지로 나눌 수 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단순 </a:t>
            </a:r>
            <a:r>
              <a:rPr lang="ko-KR" altLang="en-US" baseline="0" dirty="0" err="1"/>
              <a:t>퍼징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스마트 </a:t>
            </a:r>
            <a:r>
              <a:rPr lang="ko-KR" altLang="en-US" baseline="0" dirty="0" err="1"/>
              <a:t>퍼징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스테이트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퍼징으로</a:t>
            </a:r>
            <a:r>
              <a:rPr lang="ko-KR" altLang="en-US" baseline="0" dirty="0"/>
              <a:t> 나눌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3ADBF-0F06-430B-9F10-A547BAB32F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1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34560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Image" r:id="rId3" imgW="9144000" imgH="6858000" progId="Photoshop.Image.13">
                  <p:embed/>
                </p:oleObj>
              </mc:Choice>
              <mc:Fallback>
                <p:oleObj name="Image" r:id="rId3" imgW="9144000" imgH="685800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87583"/>
            <a:ext cx="10363200" cy="819715"/>
          </a:xfrm>
        </p:spPr>
        <p:txBody>
          <a:bodyPr anchor="ctr">
            <a:normAutofit/>
          </a:bodyPr>
          <a:lstStyle>
            <a:lvl1pPr algn="ctr">
              <a:defRPr sz="4000" b="1">
                <a:solidFill>
                  <a:srgbClr val="00AAC4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21934"/>
            <a:ext cx="10363200" cy="438518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4817C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altLang="ko-KR" dirty="0"/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914400" y="6023700"/>
            <a:ext cx="10363200" cy="32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6AC07A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681ECA-5E46-41CB-824A-77C14B6D73C7}" type="datetime4">
              <a:rPr lang="en-US" altLang="ko-KR" sz="1400" smtClean="0">
                <a:solidFill>
                  <a:schemeClr val="bg1">
                    <a:lumMod val="75000"/>
                  </a:schemeClr>
                </a:solidFill>
              </a:rPr>
              <a:t>August 21, 2017</a:t>
            </a:fld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8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92600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0" name="Image" r:id="rId3" imgW="9144000" imgH="6858000" progId="Photoshop.Image.13">
                  <p:embed/>
                </p:oleObj>
              </mc:Choice>
              <mc:Fallback>
                <p:oleObj name="Image" r:id="rId3" imgW="9144000" imgH="685800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383" y="169956"/>
            <a:ext cx="11443368" cy="517343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00AAC4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316" y="1152526"/>
            <a:ext cx="11443368" cy="472909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>
              <a:buFont typeface="Times New Roman" panose="02020603050405020304" pitchFamily="18" charset="0"/>
              <a:buChar char="-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buFont typeface="Times New Roman" panose="02020603050405020304" pitchFamily="18" charset="0"/>
              <a:buChar char="-"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1600200" indent="-228600">
              <a:buFont typeface="Times New Roman" panose="02020603050405020304" pitchFamily="18" charset="0"/>
              <a:buChar char="-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marL="2057400" indent="-228600">
              <a:buFont typeface="Times New Roman" panose="02020603050405020304" pitchFamily="18" charset="0"/>
              <a:buChar char="-"/>
              <a:defRPr sz="14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4316" y="6319072"/>
            <a:ext cx="1785219" cy="286398"/>
          </a:xfrm>
        </p:spPr>
        <p:txBody>
          <a:bodyPr/>
          <a:lstStyle>
            <a:lvl1pPr algn="l">
              <a:defRPr sz="900" b="1">
                <a:solidFill>
                  <a:srgbClr val="F4817C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272493" y="6339162"/>
            <a:ext cx="3529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2F69C3E0-E598-4C23-958B-2A97735D1825}" type="slidenum">
              <a:rPr lang="ko-KR" altLang="en-US" sz="1000" b="1" kern="1200" smtClean="0">
                <a:solidFill>
                  <a:srgbClr val="F4817C"/>
                </a:solidFill>
                <a:latin typeface="+mj-ea"/>
                <a:ea typeface="+mn-ea"/>
                <a:cs typeface="+mn-cs"/>
              </a:rPr>
              <a:t>‹#›</a:t>
            </a:fld>
            <a:endParaRPr lang="ko-KR" altLang="en-US" sz="1000" b="1" kern="1200" dirty="0">
              <a:solidFill>
                <a:srgbClr val="F4817C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6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87134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4" name="Image" r:id="rId3" imgW="9144000" imgH="6858000" progId="Photoshop.Image.13">
                  <p:embed/>
                </p:oleObj>
              </mc:Choice>
              <mc:Fallback>
                <p:oleObj name="Image" r:id="rId3" imgW="9144000" imgH="6858000" progId="Photoshop.Image.13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775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4316" y="168110"/>
            <a:ext cx="11443368" cy="89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16" y="2405449"/>
            <a:ext cx="11443368" cy="3730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315" y="6529140"/>
            <a:ext cx="2449095" cy="328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9F9FC"/>
                </a:solidFill>
              </a:defRPr>
            </a:lvl1pPr>
          </a:lstStyle>
          <a:p>
            <a:fld id="{A3B0AA1A-D348-475C-939B-D5970C88C491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30105" y="6529138"/>
            <a:ext cx="2887579" cy="328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9F9FC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54864" y="6529138"/>
            <a:ext cx="1882273" cy="328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28F43-3A98-4644-BB7B-70A9D3F340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374316" y="1193720"/>
            <a:ext cx="11443368" cy="89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400" dirty="0"/>
              <a:t>마스터 제목 스타일 편집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46129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://secuinside.com/archive/2016/2016-1-3.pdf" TargetMode="External"/><Relationship Id="rId3" Type="http://schemas.openxmlformats.org/officeDocument/2006/relationships/hyperlink" Target="http://www.ktword.co.kr/index.php" TargetMode="External"/><Relationship Id="rId7" Type="http://schemas.openxmlformats.org/officeDocument/2006/relationships/hyperlink" Target="http://hisjournal.net/doc/%5bKUCIS_Project%5d_Fuzzing_for_Finding_Vulnerabilities_by_CERT-IS.pdf" TargetMode="External"/><Relationship Id="rId12" Type="http://schemas.openxmlformats.org/officeDocument/2006/relationships/hyperlink" Target="https://github.com/OpenRCE/sulley" TargetMode="External"/><Relationship Id="rId2" Type="http://schemas.openxmlformats.org/officeDocument/2006/relationships/hyperlink" Target="http://blog.naver.com/siye1100/1101718934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cdev.org/projects/scapy/files/scapydoc.pdf" TargetMode="External"/><Relationship Id="rId11" Type="http://schemas.openxmlformats.org/officeDocument/2006/relationships/hyperlink" Target="https://github.com/0xd012/wifuzzit" TargetMode="External"/><Relationship Id="rId5" Type="http://schemas.openxmlformats.org/officeDocument/2006/relationships/hyperlink" Target="https://github.com/secdev/scapy(Scapy" TargetMode="External"/><Relationship Id="rId10" Type="http://schemas.openxmlformats.org/officeDocument/2006/relationships/hyperlink" Target="https://stackoverflow.com/questions/22670510/wireless-data-packet-capturing-with-help-of-scapy" TargetMode="External"/><Relationship Id="rId4" Type="http://schemas.openxmlformats.org/officeDocument/2006/relationships/hyperlink" Target="https://mrncciew.com/2014/10/28/802-11-mgmt-association-reqresponse/" TargetMode="External"/><Relationship Id="rId9" Type="http://schemas.openxmlformats.org/officeDocument/2006/relationships/hyperlink" Target="https://wlan1nde.wordpress.com/2016/06/28/using-scapy-to-send-wlan-frames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word.co.kr/abbr_view.php?nav=&amp;m_temp1=2319&amp;id=1293" TargetMode="External"/><Relationship Id="rId2" Type="http://schemas.openxmlformats.org/officeDocument/2006/relationships/hyperlink" Target="http://www.ktword.co.kr/abbr_view.php?nav=&amp;m_temp1=2237&amp;id=37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tword.co.kr/abbr_view.php?nav=&amp;m_temp1=3660&amp;id=781" TargetMode="External"/><Relationship Id="rId4" Type="http://schemas.openxmlformats.org/officeDocument/2006/relationships/hyperlink" Target="http://www.ktword.co.kr/abbr_view.php?nav=&amp;m_temp1=689&amp;id=251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EAC82-9E12-4EF9-B236-6A0E055BE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Network </a:t>
            </a:r>
            <a:r>
              <a:rPr lang="en-US" altLang="ko-KR" err="1"/>
              <a:t>fuzzer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79864-C3CD-4A45-ACD4-B4702AFCD948}"/>
              </a:ext>
            </a:extLst>
          </p:cNvPr>
          <p:cNvSpPr txBox="1"/>
          <p:nvPr/>
        </p:nvSpPr>
        <p:spPr>
          <a:xfrm>
            <a:off x="9448800" y="5651500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김건우</a:t>
            </a:r>
          </a:p>
        </p:txBody>
      </p:sp>
    </p:spTree>
    <p:extLst>
      <p:ext uri="{BB962C8B-B14F-4D97-AF65-F5344CB8AC3E}">
        <p14:creationId xmlns:p14="http://schemas.microsoft.com/office/powerpoint/2010/main" val="297632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dirty="0"/>
              <a:t>Fuzzing</a:t>
            </a:r>
            <a:r>
              <a:rPr lang="ko-KR" altLang="en-US" sz="3400" dirty="0"/>
              <a:t>의 단계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ko-KR" altLang="en-US" sz="3000" dirty="0"/>
              <a:t>단순 </a:t>
            </a:r>
            <a:r>
              <a:rPr lang="ko-KR" altLang="en-US" sz="3000" dirty="0" err="1"/>
              <a:t>퍼징</a:t>
            </a:r>
            <a:r>
              <a:rPr lang="en-US" altLang="ko-KR" sz="3000" dirty="0"/>
              <a:t>(Simple fuzzing) : </a:t>
            </a:r>
          </a:p>
          <a:p>
            <a:pPr marL="0" indent="0">
              <a:buNone/>
            </a:pPr>
            <a:r>
              <a:rPr lang="ko-KR" altLang="en-US" sz="3000" dirty="0"/>
              <a:t>일부 바이트 랜덤화 적용</a:t>
            </a:r>
            <a:endParaRPr lang="en-US" altLang="ko-KR" sz="3000" dirty="0"/>
          </a:p>
          <a:p>
            <a:pPr marL="0" indent="0">
              <a:buNone/>
            </a:pPr>
            <a:endParaRPr lang="en-US" altLang="ko-KR" sz="3400" dirty="0"/>
          </a:p>
        </p:txBody>
      </p:sp>
    </p:spTree>
    <p:extLst>
      <p:ext uri="{BB962C8B-B14F-4D97-AF65-F5344CB8AC3E}">
        <p14:creationId xmlns:p14="http://schemas.microsoft.com/office/powerpoint/2010/main" val="169033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dirty="0"/>
              <a:t>Fuzzing</a:t>
            </a:r>
            <a:r>
              <a:rPr lang="ko-KR" altLang="en-US" sz="3400" dirty="0"/>
              <a:t>의 단계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ko-KR" altLang="en-US" sz="3000" dirty="0"/>
              <a:t>단순 </a:t>
            </a:r>
            <a:r>
              <a:rPr lang="ko-KR" altLang="en-US" sz="3000" dirty="0" err="1"/>
              <a:t>퍼징</a:t>
            </a:r>
            <a:r>
              <a:rPr lang="en-US" altLang="ko-KR" sz="3000" dirty="0"/>
              <a:t>(Simple fuzzing) : </a:t>
            </a:r>
          </a:p>
          <a:p>
            <a:pPr marL="0" indent="0">
              <a:buNone/>
            </a:pPr>
            <a:r>
              <a:rPr lang="ko-KR" altLang="en-US" sz="3000" dirty="0"/>
              <a:t>일부 바이트 랜덤화 적용</a:t>
            </a:r>
            <a:endParaRPr lang="en-US" altLang="ko-KR" sz="3000" dirty="0"/>
          </a:p>
          <a:p>
            <a:pPr marL="0" indent="0">
              <a:buNone/>
            </a:pPr>
            <a:r>
              <a:rPr lang="en-US" altLang="ko-KR" sz="3000" dirty="0"/>
              <a:t>-&gt; field</a:t>
            </a:r>
            <a:r>
              <a:rPr lang="ko-KR" altLang="en-US" sz="3000" dirty="0"/>
              <a:t>구조를 고려하지않고</a:t>
            </a:r>
            <a:r>
              <a:rPr lang="en-US" altLang="ko-KR" sz="3000" dirty="0"/>
              <a:t>, </a:t>
            </a:r>
            <a:r>
              <a:rPr lang="ko-KR" altLang="en-US" sz="3000" dirty="0" err="1"/>
              <a:t>랜덤값을</a:t>
            </a:r>
            <a:r>
              <a:rPr lang="ko-KR" altLang="en-US" sz="3000" dirty="0"/>
              <a:t> </a:t>
            </a:r>
            <a:r>
              <a:rPr lang="en-US" altLang="ko-KR" sz="3000" dirty="0"/>
              <a:t>setting</a:t>
            </a:r>
          </a:p>
          <a:p>
            <a:pPr marL="0" indent="0">
              <a:buNone/>
            </a:pPr>
            <a:endParaRPr lang="en-US" altLang="ko-KR" sz="3000" dirty="0"/>
          </a:p>
          <a:p>
            <a:pPr marL="0" indent="0">
              <a:buNone/>
            </a:pPr>
            <a:endParaRPr lang="en-US" altLang="ko-KR" sz="3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00F471-D62D-40AA-BFD2-D901D22BF746}"/>
              </a:ext>
            </a:extLst>
          </p:cNvPr>
          <p:cNvSpPr/>
          <p:nvPr/>
        </p:nvSpPr>
        <p:spPr>
          <a:xfrm>
            <a:off x="990600" y="4783695"/>
            <a:ext cx="9867900" cy="774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1111101010101000101010101010101010001010101010100100……….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2F4F5F6D-ED0D-42DF-A7EC-69E00FA50206}"/>
              </a:ext>
            </a:extLst>
          </p:cNvPr>
          <p:cNvSpPr/>
          <p:nvPr/>
        </p:nvSpPr>
        <p:spPr>
          <a:xfrm>
            <a:off x="990600" y="4428095"/>
            <a:ext cx="9867900" cy="355600"/>
          </a:xfrm>
          <a:prstGeom prst="arc">
            <a:avLst>
              <a:gd name="adj1" fmla="val 10820942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63403-B6C6-4112-8871-71D9780E3C4D}"/>
              </a:ext>
            </a:extLst>
          </p:cNvPr>
          <p:cNvSpPr txBox="1"/>
          <p:nvPr/>
        </p:nvSpPr>
        <p:spPr>
          <a:xfrm>
            <a:off x="5205876" y="3923827"/>
            <a:ext cx="8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4bytes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09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dirty="0"/>
              <a:t>Fuzzing</a:t>
            </a:r>
            <a:r>
              <a:rPr lang="ko-KR" altLang="en-US" sz="3400" dirty="0"/>
              <a:t>의 단계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ko-KR" altLang="en-US" sz="3000" dirty="0"/>
              <a:t>스마트 </a:t>
            </a:r>
            <a:r>
              <a:rPr lang="ko-KR" altLang="en-US" sz="3000" dirty="0" err="1"/>
              <a:t>퍼징</a:t>
            </a:r>
            <a:r>
              <a:rPr lang="en-US" altLang="ko-KR" sz="3000" dirty="0"/>
              <a:t>(Smart Fuzzing)</a:t>
            </a:r>
            <a:r>
              <a:rPr lang="ko-KR" altLang="en-US" sz="3000" dirty="0"/>
              <a:t> </a:t>
            </a:r>
            <a:r>
              <a:rPr lang="en-US" altLang="ko-KR" sz="3000" dirty="0"/>
              <a:t>: </a:t>
            </a:r>
          </a:p>
          <a:p>
            <a:pPr marL="0" indent="0">
              <a:buNone/>
            </a:pPr>
            <a:r>
              <a:rPr lang="ko-KR" altLang="en-US" sz="3000" dirty="0"/>
              <a:t>프로토콜</a:t>
            </a:r>
            <a:r>
              <a:rPr lang="en-US" altLang="ko-KR" sz="3000" dirty="0"/>
              <a:t>, </a:t>
            </a:r>
            <a:r>
              <a:rPr lang="ko-KR" altLang="en-US" sz="3000" dirty="0"/>
              <a:t>파일의 포맷에 맞춰서 랜덤화 적용</a:t>
            </a:r>
            <a:endParaRPr lang="en-US" altLang="ko-KR" sz="3000" dirty="0"/>
          </a:p>
          <a:p>
            <a:pPr marL="0" indent="0">
              <a:buNone/>
            </a:pPr>
            <a:endParaRPr lang="en-US" altLang="ko-KR" sz="3000" dirty="0"/>
          </a:p>
          <a:p>
            <a:pPr marL="0" indent="0">
              <a:buNone/>
            </a:pPr>
            <a:r>
              <a:rPr lang="en-US" altLang="ko-KR" sz="3000" dirty="0"/>
              <a:t>-&gt; </a:t>
            </a:r>
            <a:r>
              <a:rPr lang="ko-KR" altLang="en-US" sz="3000" dirty="0"/>
              <a:t>프로토콜 마다 존재하는 </a:t>
            </a:r>
            <a:r>
              <a:rPr lang="en-US" altLang="ko-KR" sz="3000" dirty="0"/>
              <a:t>field</a:t>
            </a:r>
            <a:r>
              <a:rPr lang="ko-KR" altLang="en-US" sz="3000" dirty="0"/>
              <a:t>의 구조와 </a:t>
            </a:r>
            <a:r>
              <a:rPr lang="en-US" altLang="ko-KR" sz="3000" dirty="0"/>
              <a:t>field</a:t>
            </a:r>
            <a:r>
              <a:rPr lang="ko-KR" altLang="en-US" sz="3000" dirty="0"/>
              <a:t>간의 관계를 </a:t>
            </a:r>
            <a:endParaRPr lang="en-US" altLang="ko-KR" sz="3000" dirty="0"/>
          </a:p>
          <a:p>
            <a:pPr marL="0" indent="0">
              <a:buNone/>
            </a:pPr>
            <a:r>
              <a:rPr lang="ko-KR" altLang="en-US" sz="3000" dirty="0"/>
              <a:t>고려하여 </a:t>
            </a:r>
            <a:r>
              <a:rPr lang="ko-KR" altLang="en-US" sz="3000" dirty="0" err="1"/>
              <a:t>랜덤값을</a:t>
            </a:r>
            <a:r>
              <a:rPr lang="ko-KR" altLang="en-US" sz="3000" dirty="0"/>
              <a:t> </a:t>
            </a:r>
            <a:r>
              <a:rPr lang="en-US" altLang="ko-KR" sz="3000" dirty="0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5758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B3E3A-2050-4316-A47A-3107645D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 fuzzing</a:t>
            </a:r>
            <a:endParaRPr lang="ko-KR" altLang="en-US" dirty="0"/>
          </a:p>
        </p:txBody>
      </p:sp>
      <p:pic>
        <p:nvPicPr>
          <p:cNvPr id="10242" name="Picture 2" descr="avi 파일 포맷에 대한 이미지 검색결과">
            <a:extLst>
              <a:ext uri="{FF2B5EF4-FFF2-40B4-BE49-F238E27FC236}">
                <a16:creationId xmlns:a16="http://schemas.microsoft.com/office/drawing/2014/main" id="{ADA0B5D8-9F96-42D9-BF8B-E51883CA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45" y="1764731"/>
            <a:ext cx="5388919" cy="48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원호 10">
            <a:extLst>
              <a:ext uri="{FF2B5EF4-FFF2-40B4-BE49-F238E27FC236}">
                <a16:creationId xmlns:a16="http://schemas.microsoft.com/office/drawing/2014/main" id="{0B800522-2CA0-4F54-AA1E-F3AEB28A57F5}"/>
              </a:ext>
            </a:extLst>
          </p:cNvPr>
          <p:cNvSpPr/>
          <p:nvPr/>
        </p:nvSpPr>
        <p:spPr>
          <a:xfrm rot="1655706">
            <a:off x="6439799" y="2084212"/>
            <a:ext cx="3855308" cy="5053913"/>
          </a:xfrm>
          <a:prstGeom prst="arc">
            <a:avLst>
              <a:gd name="adj1" fmla="val 16200000"/>
              <a:gd name="adj2" fmla="val 18813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F7BFAD-EBA1-4A31-9CA5-16B402F53E01}"/>
              </a:ext>
            </a:extLst>
          </p:cNvPr>
          <p:cNvSpPr txBox="1"/>
          <p:nvPr/>
        </p:nvSpPr>
        <p:spPr>
          <a:xfrm>
            <a:off x="10632204" y="3935481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100bytes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72635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Smart fuzzing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(Example File Fuzzing)</a:t>
            </a:r>
            <a:endParaRPr lang="ko-KR" altLang="en-US" sz="3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28720-087D-4937-BF32-847D042D6E14}"/>
              </a:ext>
            </a:extLst>
          </p:cNvPr>
          <p:cNvSpPr txBox="1"/>
          <p:nvPr/>
        </p:nvSpPr>
        <p:spPr>
          <a:xfrm>
            <a:off x="7217483" y="6559587"/>
            <a:ext cx="19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AVI</a:t>
            </a:r>
            <a:r>
              <a:rPr lang="ko-KR" altLang="en-US" dirty="0"/>
              <a:t>파일의 </a:t>
            </a:r>
            <a:r>
              <a:rPr lang="en-US" altLang="ko-KR" dirty="0"/>
              <a:t>format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B3E3A-2050-4316-A47A-3107645D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 fuzzing</a:t>
            </a:r>
            <a:endParaRPr lang="ko-KR" altLang="en-US" dirty="0"/>
          </a:p>
        </p:txBody>
      </p:sp>
      <p:pic>
        <p:nvPicPr>
          <p:cNvPr id="10242" name="Picture 2" descr="avi 파일 포맷에 대한 이미지 검색결과">
            <a:extLst>
              <a:ext uri="{FF2B5EF4-FFF2-40B4-BE49-F238E27FC236}">
                <a16:creationId xmlns:a16="http://schemas.microsoft.com/office/drawing/2014/main" id="{ADA0B5D8-9F96-42D9-BF8B-E51883CA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45" y="1763524"/>
            <a:ext cx="5388919" cy="48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B3ED8-A1C7-472C-813C-5431F22C55B5}"/>
              </a:ext>
            </a:extLst>
          </p:cNvPr>
          <p:cNvSpPr txBox="1"/>
          <p:nvPr/>
        </p:nvSpPr>
        <p:spPr>
          <a:xfrm>
            <a:off x="7217483" y="6559587"/>
            <a:ext cx="19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AVI</a:t>
            </a:r>
            <a:r>
              <a:rPr lang="ko-KR" altLang="en-US" dirty="0"/>
              <a:t>파일의 </a:t>
            </a:r>
            <a:r>
              <a:rPr lang="en-US" altLang="ko-KR" dirty="0"/>
              <a:t>format</a:t>
            </a:r>
            <a:endParaRPr lang="ko-KR" altLang="en-US" dirty="0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0B800522-2CA0-4F54-AA1E-F3AEB28A57F5}"/>
              </a:ext>
            </a:extLst>
          </p:cNvPr>
          <p:cNvSpPr/>
          <p:nvPr/>
        </p:nvSpPr>
        <p:spPr>
          <a:xfrm rot="1655706">
            <a:off x="6439799" y="2083005"/>
            <a:ext cx="3855308" cy="5053913"/>
          </a:xfrm>
          <a:prstGeom prst="arc">
            <a:avLst>
              <a:gd name="adj1" fmla="val 16200000"/>
              <a:gd name="adj2" fmla="val 188134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F7BFAD-EBA1-4A31-9CA5-16B402F53E01}"/>
              </a:ext>
            </a:extLst>
          </p:cNvPr>
          <p:cNvSpPr txBox="1"/>
          <p:nvPr/>
        </p:nvSpPr>
        <p:spPr>
          <a:xfrm>
            <a:off x="10632204" y="3934274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100bytes</a:t>
            </a:r>
            <a:endParaRPr lang="ko-KR" altLang="en-US" sz="2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CD0739-EBCA-45B9-882E-A1BD79FE213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427749" y="2261286"/>
            <a:ext cx="4627959" cy="363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3EA881-5E58-4F70-B21A-655386F99B18}"/>
              </a:ext>
            </a:extLst>
          </p:cNvPr>
          <p:cNvSpPr txBox="1"/>
          <p:nvPr/>
        </p:nvSpPr>
        <p:spPr>
          <a:xfrm>
            <a:off x="853279" y="2347784"/>
            <a:ext cx="15744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100bytes</a:t>
            </a:r>
            <a:endParaRPr lang="ko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996D0-880B-4FF4-90CF-CE34281F7723}"/>
              </a:ext>
            </a:extLst>
          </p:cNvPr>
          <p:cNvSpPr txBox="1"/>
          <p:nvPr/>
        </p:nvSpPr>
        <p:spPr>
          <a:xfrm>
            <a:off x="140865" y="2913205"/>
            <a:ext cx="59186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 파일의 크기가 </a:t>
            </a:r>
            <a:r>
              <a:rPr lang="en-US" altLang="ko-KR" sz="2400" dirty="0"/>
              <a:t>100bytes</a:t>
            </a:r>
            <a:r>
              <a:rPr lang="ko-KR" altLang="en-US" sz="2400" dirty="0"/>
              <a:t>라면 </a:t>
            </a:r>
            <a:endParaRPr lang="en-US" altLang="ko-KR" sz="2400" dirty="0"/>
          </a:p>
          <a:p>
            <a:r>
              <a:rPr lang="en-US" altLang="ko-KR" sz="2400" dirty="0"/>
              <a:t>Size field</a:t>
            </a:r>
            <a:r>
              <a:rPr lang="ko-KR" altLang="en-US" sz="2400" dirty="0"/>
              <a:t>의 값을 </a:t>
            </a:r>
            <a:r>
              <a:rPr lang="en-US" altLang="ko-KR" sz="2400" dirty="0"/>
              <a:t>100bytes</a:t>
            </a:r>
            <a:r>
              <a:rPr lang="ko-KR" altLang="en-US" sz="2400" dirty="0"/>
              <a:t>로 </a:t>
            </a:r>
            <a:endParaRPr lang="en-US" altLang="ko-KR" sz="2400" dirty="0"/>
          </a:p>
          <a:p>
            <a:r>
              <a:rPr lang="ko-KR" altLang="en-US" sz="2400" dirty="0"/>
              <a:t>맞춤</a:t>
            </a:r>
            <a:endParaRPr lang="en-US" altLang="ko-KR" sz="2400" dirty="0"/>
          </a:p>
          <a:p>
            <a:r>
              <a:rPr lang="en-US" altLang="ko-KR" sz="2400" dirty="0"/>
              <a:t>-&gt; field</a:t>
            </a:r>
            <a:r>
              <a:rPr lang="ko-KR" altLang="en-US" sz="2400" dirty="0"/>
              <a:t> 관계에 모순되지 않게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		Or</a:t>
            </a:r>
          </a:p>
          <a:p>
            <a:endParaRPr lang="en-US" altLang="ko-KR" sz="2400" dirty="0"/>
          </a:p>
          <a:p>
            <a:r>
              <a:rPr lang="en-US" altLang="ko-KR" sz="2400" dirty="0"/>
              <a:t>Size field</a:t>
            </a:r>
            <a:r>
              <a:rPr lang="ko-KR" altLang="en-US" sz="2400" dirty="0"/>
              <a:t>만 </a:t>
            </a:r>
            <a:r>
              <a:rPr lang="en-US" altLang="ko-KR" sz="2400" dirty="0"/>
              <a:t>Min(00)</a:t>
            </a:r>
            <a:r>
              <a:rPr lang="ko-KR" altLang="en-US" sz="2400" dirty="0"/>
              <a:t>이나 </a:t>
            </a:r>
            <a:r>
              <a:rPr lang="en-US" altLang="ko-KR" sz="2400" dirty="0"/>
              <a:t>Max(65535)</a:t>
            </a:r>
            <a:r>
              <a:rPr lang="ko-KR" altLang="en-US" sz="2400" dirty="0"/>
              <a:t>사이의</a:t>
            </a:r>
            <a:endParaRPr lang="en-US" altLang="ko-KR" sz="2400" dirty="0"/>
          </a:p>
          <a:p>
            <a:r>
              <a:rPr lang="ko-KR" altLang="en-US" sz="2400" dirty="0" err="1"/>
              <a:t>랜덤한</a:t>
            </a:r>
            <a:r>
              <a:rPr lang="ko-KR" altLang="en-US" sz="2400" dirty="0"/>
              <a:t> 값으로 </a:t>
            </a:r>
            <a:r>
              <a:rPr lang="en-US" altLang="ko-KR" sz="2400" dirty="0"/>
              <a:t>setting</a:t>
            </a:r>
            <a:r>
              <a:rPr lang="ko-KR" altLang="en-US" sz="2400" dirty="0"/>
              <a:t>하여 </a:t>
            </a:r>
            <a:r>
              <a:rPr lang="en-US" altLang="ko-KR" sz="2400" dirty="0"/>
              <a:t>fuzzing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72635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Smart fuzzing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(Example File Fuzzing)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926847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6518"/>
            <a:ext cx="11443368" cy="4729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b="0" dirty="0"/>
              <a:t>		</a:t>
            </a:r>
            <a:r>
              <a:rPr lang="ko-KR" altLang="en-US" sz="3400" b="0" dirty="0"/>
              <a:t>네트워크 </a:t>
            </a:r>
            <a:r>
              <a:rPr lang="ko-KR" altLang="en-US" sz="3400" b="0" dirty="0" err="1"/>
              <a:t>스테이트에</a:t>
            </a:r>
            <a:r>
              <a:rPr lang="ko-KR" altLang="en-US" sz="3400" b="0" dirty="0"/>
              <a:t> 맞춰 랜덤화 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60500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68831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57951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</a:t>
            </a:r>
          </a:p>
        </p:txBody>
      </p:sp>
    </p:spTree>
    <p:extLst>
      <p:ext uri="{BB962C8B-B14F-4D97-AF65-F5344CB8AC3E}">
        <p14:creationId xmlns:p14="http://schemas.microsoft.com/office/powerpoint/2010/main" val="623888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57951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DC603-FF3F-4BA7-BBCA-4DEB06304D94}"/>
              </a:ext>
            </a:extLst>
          </p:cNvPr>
          <p:cNvSpPr txBox="1"/>
          <p:nvPr/>
        </p:nvSpPr>
        <p:spPr>
          <a:xfrm>
            <a:off x="3509409" y="2270184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1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A1707-CE50-42C7-BC83-6F7440DF4554}"/>
              </a:ext>
            </a:extLst>
          </p:cNvPr>
          <p:cNvSpPr txBox="1"/>
          <p:nvPr/>
        </p:nvSpPr>
        <p:spPr>
          <a:xfrm>
            <a:off x="3509410" y="4409781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2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2204-5632-453C-BD77-F7DD408C8DD1}"/>
              </a:ext>
            </a:extLst>
          </p:cNvPr>
          <p:cNvSpPr txBox="1"/>
          <p:nvPr/>
        </p:nvSpPr>
        <p:spPr>
          <a:xfrm>
            <a:off x="3509408" y="5341502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3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543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60500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DC603-FF3F-4BA7-BBCA-4DEB06304D94}"/>
              </a:ext>
            </a:extLst>
          </p:cNvPr>
          <p:cNvSpPr txBox="1"/>
          <p:nvPr/>
        </p:nvSpPr>
        <p:spPr>
          <a:xfrm>
            <a:off x="3509409" y="2270184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1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A1707-CE50-42C7-BC83-6F7440DF4554}"/>
              </a:ext>
            </a:extLst>
          </p:cNvPr>
          <p:cNvSpPr txBox="1"/>
          <p:nvPr/>
        </p:nvSpPr>
        <p:spPr>
          <a:xfrm>
            <a:off x="3509410" y="4409781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2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2204-5632-453C-BD77-F7DD408C8DD1}"/>
              </a:ext>
            </a:extLst>
          </p:cNvPr>
          <p:cNvSpPr txBox="1"/>
          <p:nvPr/>
        </p:nvSpPr>
        <p:spPr>
          <a:xfrm>
            <a:off x="3509408" y="5341502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3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563018A-EA74-4C47-A3BB-C75BAB02EE86}"/>
              </a:ext>
            </a:extLst>
          </p:cNvPr>
          <p:cNvSpPr/>
          <p:nvPr/>
        </p:nvSpPr>
        <p:spPr>
          <a:xfrm>
            <a:off x="5335534" y="3692490"/>
            <a:ext cx="2209800" cy="838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29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60500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DC603-FF3F-4BA7-BBCA-4DEB06304D94}"/>
              </a:ext>
            </a:extLst>
          </p:cNvPr>
          <p:cNvSpPr txBox="1"/>
          <p:nvPr/>
        </p:nvSpPr>
        <p:spPr>
          <a:xfrm>
            <a:off x="3509409" y="2270184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1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A1707-CE50-42C7-BC83-6F7440DF4554}"/>
              </a:ext>
            </a:extLst>
          </p:cNvPr>
          <p:cNvSpPr txBox="1"/>
          <p:nvPr/>
        </p:nvSpPr>
        <p:spPr>
          <a:xfrm>
            <a:off x="3509410" y="4409781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2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2204-5632-453C-BD77-F7DD408C8DD1}"/>
              </a:ext>
            </a:extLst>
          </p:cNvPr>
          <p:cNvSpPr txBox="1"/>
          <p:nvPr/>
        </p:nvSpPr>
        <p:spPr>
          <a:xfrm>
            <a:off x="3509408" y="5341502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3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A9011-C1B0-402B-9881-9B835B53BEFB}"/>
              </a:ext>
            </a:extLst>
          </p:cNvPr>
          <p:cNvSpPr/>
          <p:nvPr/>
        </p:nvSpPr>
        <p:spPr>
          <a:xfrm>
            <a:off x="5570484" y="2538216"/>
            <a:ext cx="1739900" cy="61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FIN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4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A281-A7F2-48E6-9081-5BF2DE0D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2A3ED-D00D-4B5A-963B-F9CCC9681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900"/>
              <a:t>1. Fuzzing</a:t>
            </a:r>
            <a:r>
              <a:rPr lang="ko-KR" altLang="en-US" sz="3900"/>
              <a:t>이란</a:t>
            </a:r>
            <a:r>
              <a:rPr lang="en-US" altLang="ko-KR" sz="3900"/>
              <a:t>?</a:t>
            </a:r>
          </a:p>
          <a:p>
            <a:r>
              <a:rPr lang="en-US" altLang="ko-KR" sz="3900"/>
              <a:t>2. 802.11 Protocol Connection</a:t>
            </a:r>
            <a:r>
              <a:rPr lang="ko-KR" altLang="en-US" sz="3900"/>
              <a:t>에 대해</a:t>
            </a:r>
            <a:endParaRPr lang="en-US" altLang="ko-KR" sz="3900"/>
          </a:p>
          <a:p>
            <a:r>
              <a:rPr lang="en-US" altLang="ko-KR" sz="3900"/>
              <a:t>3. 802.11 MAC Frame Structure</a:t>
            </a:r>
            <a:r>
              <a:rPr lang="ko-KR" altLang="en-US" sz="3900"/>
              <a:t>에 대해</a:t>
            </a:r>
            <a:endParaRPr lang="en-US" altLang="ko-KR" sz="3900"/>
          </a:p>
          <a:p>
            <a:r>
              <a:rPr lang="en-US" altLang="ko-KR" sz="3900"/>
              <a:t>4. FlowChart</a:t>
            </a:r>
          </a:p>
          <a:p>
            <a:r>
              <a:rPr lang="en-US" altLang="ko-KR" sz="3900"/>
              <a:t>5. Tool </a:t>
            </a:r>
            <a:r>
              <a:rPr lang="ko-KR" altLang="en-US" sz="3900"/>
              <a:t>소개</a:t>
            </a:r>
            <a:r>
              <a:rPr lang="en-US" altLang="ko-KR" sz="3900"/>
              <a:t>(Scapy)</a:t>
            </a:r>
          </a:p>
          <a:p>
            <a:r>
              <a:rPr lang="en-US" altLang="ko-KR" sz="3900"/>
              <a:t>6. Layer</a:t>
            </a:r>
            <a:r>
              <a:rPr lang="ko-KR" altLang="en-US" sz="3900"/>
              <a:t>소개</a:t>
            </a:r>
            <a:endParaRPr lang="en-US" altLang="ko-KR" sz="3900"/>
          </a:p>
          <a:p>
            <a:r>
              <a:rPr lang="en-US" altLang="ko-KR" sz="3900"/>
              <a:t>7. Fuzzing </a:t>
            </a:r>
            <a:r>
              <a:rPr lang="ko-KR" altLang="en-US" sz="3900"/>
              <a:t>수행</a:t>
            </a:r>
            <a:r>
              <a:rPr lang="en-US" altLang="ko-KR" sz="3900"/>
              <a:t>(</a:t>
            </a:r>
            <a:r>
              <a:rPr lang="en-US" altLang="ko-KR" sz="2400"/>
              <a:t>packet setting, send, sniff, mutate</a:t>
            </a:r>
            <a:r>
              <a:rPr lang="en-US" altLang="ko-KR" sz="3900"/>
              <a:t>)</a:t>
            </a:r>
          </a:p>
          <a:p>
            <a:endParaRPr lang="en-US" altLang="ko-KR" sz="3900"/>
          </a:p>
        </p:txBody>
      </p:sp>
    </p:spTree>
    <p:extLst>
      <p:ext uri="{BB962C8B-B14F-4D97-AF65-F5344CB8AC3E}">
        <p14:creationId xmlns:p14="http://schemas.microsoft.com/office/powerpoint/2010/main" val="86111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3 handshake에 대한 이미지 검색결과">
            <a:extLst>
              <a:ext uri="{FF2B5EF4-FFF2-40B4-BE49-F238E27FC236}">
                <a16:creationId xmlns:a16="http://schemas.microsoft.com/office/drawing/2014/main" id="{BA69A542-441B-481A-894E-A4A77D57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808" y="2049966"/>
            <a:ext cx="6735253" cy="48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4C848D-C059-40B2-B5E8-8F3B09AA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D96D9-38C8-423F-B5EB-B1E1BDB0DED8}"/>
              </a:ext>
            </a:extLst>
          </p:cNvPr>
          <p:cNvSpPr txBox="1"/>
          <p:nvPr/>
        </p:nvSpPr>
        <p:spPr>
          <a:xfrm>
            <a:off x="484383" y="1170965"/>
            <a:ext cx="60500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스테이트</a:t>
            </a:r>
            <a:r>
              <a:rPr lang="ko-KR" altLang="en-US" sz="3400" b="1" dirty="0"/>
              <a:t> </a:t>
            </a:r>
            <a:r>
              <a:rPr lang="ko-KR" altLang="en-US" sz="3400" b="1" dirty="0" err="1"/>
              <a:t>퍼징</a:t>
            </a:r>
            <a:r>
              <a:rPr lang="en-US" altLang="ko-KR" sz="3400" b="1" dirty="0"/>
              <a:t>(State Fuzzing)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DC603-FF3F-4BA7-BBCA-4DEB06304D94}"/>
              </a:ext>
            </a:extLst>
          </p:cNvPr>
          <p:cNvSpPr txBox="1"/>
          <p:nvPr/>
        </p:nvSpPr>
        <p:spPr>
          <a:xfrm>
            <a:off x="3509409" y="2270184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1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A1707-CE50-42C7-BC83-6F7440DF4554}"/>
              </a:ext>
            </a:extLst>
          </p:cNvPr>
          <p:cNvSpPr txBox="1"/>
          <p:nvPr/>
        </p:nvSpPr>
        <p:spPr>
          <a:xfrm>
            <a:off x="3509410" y="4409781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2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2204-5632-453C-BD77-F7DD408C8DD1}"/>
              </a:ext>
            </a:extLst>
          </p:cNvPr>
          <p:cNvSpPr txBox="1"/>
          <p:nvPr/>
        </p:nvSpPr>
        <p:spPr>
          <a:xfrm>
            <a:off x="3509408" y="5341502"/>
            <a:ext cx="135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State 3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A9011-C1B0-402B-9881-9B835B53BEFB}"/>
              </a:ext>
            </a:extLst>
          </p:cNvPr>
          <p:cNvSpPr/>
          <p:nvPr/>
        </p:nvSpPr>
        <p:spPr>
          <a:xfrm>
            <a:off x="5570484" y="2538216"/>
            <a:ext cx="1739900" cy="61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FIN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028660" y="2424223"/>
            <a:ext cx="1020726" cy="724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229149" y="2405019"/>
            <a:ext cx="610576" cy="7633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2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400" dirty="0"/>
              <a:t>Fuzzing</a:t>
            </a:r>
            <a:r>
              <a:rPr lang="ko-KR" altLang="en-US" sz="3400" dirty="0"/>
              <a:t>의 단계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ko-KR" altLang="en-US" sz="3400" dirty="0"/>
              <a:t>단순 </a:t>
            </a:r>
            <a:r>
              <a:rPr lang="ko-KR" altLang="en-US" sz="3400" dirty="0" err="1"/>
              <a:t>퍼징</a:t>
            </a:r>
            <a:r>
              <a:rPr lang="en-US" altLang="ko-KR" sz="3400" dirty="0"/>
              <a:t>(Simple fuzzing) : </a:t>
            </a:r>
          </a:p>
          <a:p>
            <a:pPr marL="0" indent="0">
              <a:buNone/>
            </a:pPr>
            <a:r>
              <a:rPr lang="en-US" altLang="ko-KR" sz="3400" dirty="0"/>
              <a:t>		</a:t>
            </a:r>
            <a:r>
              <a:rPr lang="ko-KR" altLang="en-US" sz="3400" dirty="0"/>
              <a:t>일부 바이트 랜덤화 적용</a:t>
            </a:r>
            <a:endParaRPr lang="en-US" altLang="ko-KR" sz="3400" dirty="0"/>
          </a:p>
          <a:p>
            <a:pPr marL="0" indent="0">
              <a:buNone/>
            </a:pPr>
            <a:r>
              <a:rPr lang="ko-KR" altLang="en-US" sz="3400" dirty="0"/>
              <a:t>스마트 </a:t>
            </a:r>
            <a:r>
              <a:rPr lang="ko-KR" altLang="en-US" sz="3400" dirty="0" err="1"/>
              <a:t>퍼징</a:t>
            </a:r>
            <a:r>
              <a:rPr lang="en-US" altLang="ko-KR" sz="3400" dirty="0"/>
              <a:t>(Smart Fuzzing)</a:t>
            </a:r>
            <a:r>
              <a:rPr lang="ko-KR" altLang="en-US" sz="3400" dirty="0"/>
              <a:t> </a:t>
            </a:r>
            <a:r>
              <a:rPr lang="en-US" altLang="ko-KR" sz="3400" dirty="0"/>
              <a:t>: </a:t>
            </a:r>
          </a:p>
          <a:p>
            <a:pPr marL="0" indent="0">
              <a:buNone/>
            </a:pPr>
            <a:r>
              <a:rPr lang="en-US" altLang="ko-KR" sz="3400" dirty="0"/>
              <a:t>		</a:t>
            </a:r>
            <a:r>
              <a:rPr lang="ko-KR" altLang="en-US" sz="3400" dirty="0"/>
              <a:t>프로토콜의 필드에 맞춰서 랜덤화 적용</a:t>
            </a:r>
            <a:endParaRPr lang="en-US" altLang="ko-KR" sz="3400" dirty="0"/>
          </a:p>
          <a:p>
            <a:pPr marL="0" indent="0">
              <a:buNone/>
            </a:pPr>
            <a:r>
              <a:rPr lang="ko-KR" altLang="en-US" sz="3400" dirty="0" err="1"/>
              <a:t>스테이트</a:t>
            </a:r>
            <a:r>
              <a:rPr lang="ko-KR" altLang="en-US" sz="3400" dirty="0"/>
              <a:t> </a:t>
            </a:r>
            <a:r>
              <a:rPr lang="ko-KR" altLang="en-US" sz="3400" dirty="0" err="1"/>
              <a:t>퍼징</a:t>
            </a:r>
            <a:r>
              <a:rPr lang="en-US" altLang="ko-KR" sz="3400" dirty="0"/>
              <a:t>(State Fuzzing)</a:t>
            </a:r>
            <a:r>
              <a:rPr lang="ko-KR" altLang="en-US" sz="3400" dirty="0"/>
              <a:t> </a:t>
            </a:r>
            <a:r>
              <a:rPr lang="en-US" altLang="ko-KR" sz="3400" dirty="0"/>
              <a:t>: </a:t>
            </a:r>
          </a:p>
          <a:p>
            <a:pPr marL="0" indent="0">
              <a:buNone/>
            </a:pPr>
            <a:r>
              <a:rPr lang="en-US" altLang="ko-KR" sz="3400" dirty="0"/>
              <a:t>		</a:t>
            </a:r>
            <a:r>
              <a:rPr lang="ko-KR" altLang="en-US" sz="3400" dirty="0"/>
              <a:t>네트워크 </a:t>
            </a:r>
            <a:r>
              <a:rPr lang="ko-KR" altLang="en-US" sz="3400" dirty="0" err="1"/>
              <a:t>스테이트에</a:t>
            </a:r>
            <a:r>
              <a:rPr lang="ko-KR" altLang="en-US" sz="3400" dirty="0"/>
              <a:t> 맞춰 랜덤화 적용</a:t>
            </a:r>
          </a:p>
        </p:txBody>
      </p:sp>
    </p:spTree>
    <p:extLst>
      <p:ext uri="{BB962C8B-B14F-4D97-AF65-F5344CB8AC3E}">
        <p14:creationId xmlns:p14="http://schemas.microsoft.com/office/powerpoint/2010/main" val="143618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C15A4-849D-4BAC-B98E-7F71B5656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/>
              <a:t>802.11 Protocol Connect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2746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E97AE-7B5F-4543-9C19-B28115F1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9D9FED7-4717-4328-9657-FF89D1BA6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9009" y="3010066"/>
            <a:ext cx="6402818" cy="3625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7838B8-4D52-436E-9584-980ABAA7C019}"/>
              </a:ext>
            </a:extLst>
          </p:cNvPr>
          <p:cNvSpPr txBox="1"/>
          <p:nvPr/>
        </p:nvSpPr>
        <p:spPr>
          <a:xfrm>
            <a:off x="484383" y="1102482"/>
            <a:ext cx="482202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802.11 </a:t>
            </a:r>
            <a:r>
              <a:rPr lang="ko-KR" altLang="en-US" sz="3400" dirty="0"/>
              <a:t>연결과정</a:t>
            </a:r>
            <a:r>
              <a:rPr lang="en-US" altLang="ko-KR" sz="3400" dirty="0"/>
              <a:t>(Passive)</a:t>
            </a:r>
            <a:endParaRPr lang="ko-KR" altLang="en-US"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91C73-EA28-466A-906A-FB56B1F93133}"/>
              </a:ext>
            </a:extLst>
          </p:cNvPr>
          <p:cNvSpPr txBox="1"/>
          <p:nvPr/>
        </p:nvSpPr>
        <p:spPr>
          <a:xfrm>
            <a:off x="484383" y="2133218"/>
            <a:ext cx="7203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Station</a:t>
            </a:r>
            <a:r>
              <a:rPr lang="ko-KR" altLang="en-US" sz="2400"/>
              <a:t>과 </a:t>
            </a:r>
            <a:r>
              <a:rPr lang="en-US" altLang="ko-KR" sz="2400"/>
              <a:t>AP</a:t>
            </a:r>
            <a:r>
              <a:rPr lang="ko-KR" altLang="en-US" sz="2400"/>
              <a:t>가 서로 연결된적이 없을 때의 연결 방법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67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핸드폰 와이파이 리스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955" y="1000898"/>
            <a:ext cx="3190704" cy="567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DC39B98-562C-4327-AA08-900E1F3E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4BEB80-481E-47B1-A11E-6C487465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83" y="2743005"/>
            <a:ext cx="11443368" cy="472909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AP(</a:t>
            </a:r>
            <a:r>
              <a:rPr lang="ko-KR" altLang="en-US" dirty="0"/>
              <a:t>공유기</a:t>
            </a:r>
            <a:r>
              <a:rPr lang="en-US" altLang="ko-KR" dirty="0"/>
              <a:t>)</a:t>
            </a:r>
            <a:r>
              <a:rPr lang="ko-KR" altLang="en-US" dirty="0"/>
              <a:t>가 지속적으로 </a:t>
            </a:r>
            <a:r>
              <a:rPr lang="en-US" altLang="ko-KR" dirty="0"/>
              <a:t>Beacon packet</a:t>
            </a:r>
            <a:r>
              <a:rPr lang="ko-KR" altLang="en-US" dirty="0"/>
              <a:t>을 전송해서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STA(</a:t>
            </a:r>
            <a:r>
              <a:rPr lang="ko-KR" altLang="en-US" dirty="0"/>
              <a:t>스마트폰</a:t>
            </a:r>
            <a:r>
              <a:rPr lang="en-US" altLang="ko-KR" dirty="0"/>
              <a:t>)</a:t>
            </a:r>
            <a:r>
              <a:rPr lang="ko-KR" altLang="en-US" dirty="0"/>
              <a:t>주변에 어떤 </a:t>
            </a:r>
            <a:r>
              <a:rPr lang="en-US" altLang="ko-KR" dirty="0"/>
              <a:t>AP</a:t>
            </a:r>
            <a:r>
              <a:rPr lang="ko-KR" altLang="en-US" dirty="0"/>
              <a:t>가 활성화 되어있는지 </a:t>
            </a:r>
            <a:r>
              <a:rPr lang="ko-KR" altLang="en-US" dirty="0" err="1"/>
              <a:t>알수있다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A46BC-98C7-4C6E-95B8-5983FEC7C6A9}"/>
              </a:ext>
            </a:extLst>
          </p:cNvPr>
          <p:cNvSpPr txBox="1"/>
          <p:nvPr/>
        </p:nvSpPr>
        <p:spPr>
          <a:xfrm>
            <a:off x="484383" y="1145765"/>
            <a:ext cx="595855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주변 </a:t>
            </a:r>
            <a:r>
              <a:rPr lang="en-US" altLang="ko-KR" sz="3400" dirty="0"/>
              <a:t>AP List</a:t>
            </a:r>
            <a:r>
              <a:rPr lang="ko-KR" altLang="en-US" sz="3400" dirty="0"/>
              <a:t>를 알 수 있는 이유</a:t>
            </a:r>
            <a:endParaRPr lang="en-US" altLang="ko-KR" sz="3400" dirty="0"/>
          </a:p>
          <a:p>
            <a:r>
              <a:rPr lang="en-US" altLang="ko-KR" sz="3400" dirty="0"/>
              <a:t>(Beacon Frame)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473648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9B094-765E-456E-A906-7E3CD04FE75D}"/>
              </a:ext>
            </a:extLst>
          </p:cNvPr>
          <p:cNvSpPr txBox="1"/>
          <p:nvPr/>
        </p:nvSpPr>
        <p:spPr>
          <a:xfrm>
            <a:off x="484383" y="2179661"/>
            <a:ext cx="898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Monitor</a:t>
            </a:r>
            <a:r>
              <a:rPr lang="ko-KR" altLang="en-US" sz="2400" dirty="0"/>
              <a:t>모드로 설정된 </a:t>
            </a:r>
            <a:r>
              <a:rPr lang="en-US" altLang="ko-KR" sz="2400" dirty="0"/>
              <a:t>LAN card</a:t>
            </a:r>
            <a:r>
              <a:rPr lang="ko-KR" altLang="en-US" sz="2400" dirty="0"/>
              <a:t>로 주변 </a:t>
            </a:r>
            <a:r>
              <a:rPr lang="en-US" altLang="ko-KR" sz="2400" dirty="0"/>
              <a:t>packet(Beacon)</a:t>
            </a:r>
            <a:r>
              <a:rPr lang="ko-KR" altLang="en-US" sz="2400" dirty="0"/>
              <a:t>을 </a:t>
            </a:r>
            <a:r>
              <a:rPr lang="en-US" altLang="ko-KR" sz="2400" dirty="0"/>
              <a:t>capturing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9968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Beacon Frame in </a:t>
            </a:r>
            <a:r>
              <a:rPr lang="en-US" altLang="ko-KR" sz="3400" dirty="0" err="1"/>
              <a:t>wireshark</a:t>
            </a:r>
            <a:endParaRPr lang="ko-KR" altLang="en-US" sz="3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5BBC9A-F19A-47B7-B656-7CDC889B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54" y="3101274"/>
            <a:ext cx="13938456" cy="32820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028FE37-5E6C-4C86-97B9-C2E63826B02B}"/>
              </a:ext>
            </a:extLst>
          </p:cNvPr>
          <p:cNvSpPr/>
          <p:nvPr/>
        </p:nvSpPr>
        <p:spPr>
          <a:xfrm>
            <a:off x="9878541" y="2964314"/>
            <a:ext cx="1104900" cy="3556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68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E97AE-7B5F-4543-9C19-B28115F1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838B8-4D52-436E-9584-980ABAA7C019}"/>
              </a:ext>
            </a:extLst>
          </p:cNvPr>
          <p:cNvSpPr txBox="1"/>
          <p:nvPr/>
        </p:nvSpPr>
        <p:spPr>
          <a:xfrm>
            <a:off x="484383" y="1102482"/>
            <a:ext cx="46761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802.11 </a:t>
            </a:r>
            <a:r>
              <a:rPr lang="ko-KR" altLang="en-US" sz="3400" dirty="0"/>
              <a:t>연결과정</a:t>
            </a:r>
            <a:r>
              <a:rPr lang="en-US" altLang="ko-KR" sz="3400" dirty="0"/>
              <a:t>(Active)</a:t>
            </a:r>
            <a:endParaRPr lang="ko-KR" altLang="en-US"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91C73-EA28-466A-906A-FB56B1F93133}"/>
              </a:ext>
            </a:extLst>
          </p:cNvPr>
          <p:cNvSpPr txBox="1"/>
          <p:nvPr/>
        </p:nvSpPr>
        <p:spPr>
          <a:xfrm>
            <a:off x="484383" y="1902385"/>
            <a:ext cx="7280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Station</a:t>
            </a:r>
            <a:r>
              <a:rPr lang="ko-KR" altLang="en-US" sz="2400" dirty="0"/>
              <a:t>과 </a:t>
            </a:r>
            <a:r>
              <a:rPr lang="en-US" altLang="ko-KR" sz="2400" dirty="0"/>
              <a:t>AP</a:t>
            </a:r>
            <a:r>
              <a:rPr lang="ko-KR" altLang="en-US" sz="2400" dirty="0"/>
              <a:t>가 서로 연결된 적이 있을 때의 연결 방법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ABAE5CAE-48AD-4DD9-A3AE-AA712863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57" y="2548400"/>
            <a:ext cx="6040820" cy="42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1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Protocol Connect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9B094-765E-456E-A906-7E3CD04FE75D}"/>
              </a:ext>
            </a:extLst>
          </p:cNvPr>
          <p:cNvSpPr txBox="1"/>
          <p:nvPr/>
        </p:nvSpPr>
        <p:spPr>
          <a:xfrm>
            <a:off x="484383" y="2179661"/>
            <a:ext cx="877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Monitor</a:t>
            </a:r>
            <a:r>
              <a:rPr lang="ko-KR" altLang="en-US" sz="2400" dirty="0"/>
              <a:t>모드로 설정된 </a:t>
            </a:r>
            <a:r>
              <a:rPr lang="en-US" altLang="ko-KR" sz="2400" dirty="0"/>
              <a:t>LAN card</a:t>
            </a:r>
            <a:r>
              <a:rPr lang="ko-KR" altLang="en-US" sz="2400" dirty="0"/>
              <a:t>로 주변 </a:t>
            </a:r>
            <a:r>
              <a:rPr lang="en-US" altLang="ko-KR" sz="2400" dirty="0"/>
              <a:t>packet(Probe)</a:t>
            </a:r>
            <a:r>
              <a:rPr lang="ko-KR" altLang="en-US" sz="2400" dirty="0"/>
              <a:t>을 </a:t>
            </a:r>
            <a:r>
              <a:rPr lang="en-US" altLang="ko-KR" sz="2400" dirty="0"/>
              <a:t>capturing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4E3908-9E0D-4037-85CC-11765FEA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5" y="3225113"/>
            <a:ext cx="11996223" cy="22500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DC7F13-E342-45B2-82BA-ED15503324F7}"/>
              </a:ext>
            </a:extLst>
          </p:cNvPr>
          <p:cNvSpPr/>
          <p:nvPr/>
        </p:nvSpPr>
        <p:spPr>
          <a:xfrm>
            <a:off x="10857470" y="3052118"/>
            <a:ext cx="1334530" cy="24230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526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Probe request in </a:t>
            </a:r>
            <a:r>
              <a:rPr lang="en-US" altLang="ko-KR" sz="3400" dirty="0" err="1"/>
              <a:t>wireshark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084189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C15A4-849D-4BAC-B98E-7F71B5656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728119"/>
            <a:ext cx="109474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/>
              <a:t>802.11 MAC Frame Structure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789801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9C3F2-429F-4AAE-BE87-88F4FEE5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802.11 MAC Frame Structure</a:t>
            </a:r>
            <a:endParaRPr lang="ko-KR" altLang="en-US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115EF50-CAEA-4199-86F8-4068E7325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9880600" cy="38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B6114-AD56-470B-894B-16435A3F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/>
              <a:t>Fuzzing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095210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F605B-C62B-46D6-8C10-D08148FD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C3A560-06A0-4A87-A805-4DA9B5D8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429654" cy="39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pic>
        <p:nvPicPr>
          <p:cNvPr id="1026" name="Picture 2" descr="802.11 frame structure에 대한 이미지 검색결과">
            <a:extLst>
              <a:ext uri="{FF2B5EF4-FFF2-40B4-BE49-F238E27FC236}">
                <a16:creationId xmlns:a16="http://schemas.microsoft.com/office/drawing/2014/main" id="{44372DFB-43DF-49FC-AC84-C5470D50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5263"/>
            <a:ext cx="83439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9DAB2-AB2E-4BFD-A942-711D297A994A}"/>
              </a:ext>
            </a:extLst>
          </p:cNvPr>
          <p:cNvSpPr txBox="1"/>
          <p:nvPr/>
        </p:nvSpPr>
        <p:spPr>
          <a:xfrm>
            <a:off x="4775371" y="146526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(Detail)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879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4A36E-8680-4B16-B0D8-2C3A221DED27}"/>
              </a:ext>
            </a:extLst>
          </p:cNvPr>
          <p:cNvSpPr txBox="1"/>
          <p:nvPr/>
        </p:nvSpPr>
        <p:spPr>
          <a:xfrm>
            <a:off x="1260389" y="951470"/>
            <a:ext cx="52389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MAC Frame Header(Detail) </a:t>
            </a:r>
            <a:endParaRPr lang="ko-KR" altLang="en-US" sz="3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1A0B66-DE3F-4BB3-9574-53F46D9A0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" y="1583976"/>
            <a:ext cx="9880600" cy="52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69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Structure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065479-5AF1-4002-A024-3D05CF29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" y="1583976"/>
            <a:ext cx="9880600" cy="527402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08BAC7-CF90-4FCD-8FB8-CAC90EED4374}"/>
              </a:ext>
            </a:extLst>
          </p:cNvPr>
          <p:cNvSpPr/>
          <p:nvPr/>
        </p:nvSpPr>
        <p:spPr>
          <a:xfrm>
            <a:off x="3181864" y="4327970"/>
            <a:ext cx="2641600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4950A-5430-4E5C-9A31-FD7D96AFAB46}"/>
              </a:ext>
            </a:extLst>
          </p:cNvPr>
          <p:cNvSpPr/>
          <p:nvPr/>
        </p:nvSpPr>
        <p:spPr>
          <a:xfrm>
            <a:off x="3143764" y="5166170"/>
            <a:ext cx="2882900" cy="4064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DAA2C5-546D-4A99-BE10-03BE9FFF8206}"/>
              </a:ext>
            </a:extLst>
          </p:cNvPr>
          <p:cNvSpPr/>
          <p:nvPr/>
        </p:nvSpPr>
        <p:spPr>
          <a:xfrm>
            <a:off x="3181864" y="6232970"/>
            <a:ext cx="2171700" cy="2159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758C2-B072-4D33-81DD-585A3D360F1D}"/>
              </a:ext>
            </a:extLst>
          </p:cNvPr>
          <p:cNvSpPr txBox="1"/>
          <p:nvPr/>
        </p:nvSpPr>
        <p:spPr>
          <a:xfrm>
            <a:off x="1260389" y="951470"/>
            <a:ext cx="52389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MAC Frame Header(Detail) 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658862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7179C-0B7F-4576-82E1-4F9874E6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C5E27-FB89-48B5-AFD9-B8738B883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000" dirty="0"/>
              <a:t>OS : Ubuntu 16.04</a:t>
            </a:r>
          </a:p>
          <a:p>
            <a:pPr marL="0" indent="0">
              <a:buNone/>
            </a:pPr>
            <a:r>
              <a:rPr lang="en-US" altLang="ko-KR" sz="3000" dirty="0"/>
              <a:t>Tool</a:t>
            </a:r>
            <a:r>
              <a:rPr lang="ko-KR" altLang="en-US" sz="3000" dirty="0"/>
              <a:t> </a:t>
            </a:r>
            <a:r>
              <a:rPr lang="en-US" altLang="ko-KR" sz="3000" dirty="0"/>
              <a:t>: </a:t>
            </a:r>
            <a:r>
              <a:rPr lang="en-US" altLang="ko-KR" sz="3000" dirty="0" err="1"/>
              <a:t>Scapy</a:t>
            </a:r>
            <a:r>
              <a:rPr lang="en-US" altLang="ko-KR" sz="3000" dirty="0"/>
              <a:t>(python)</a:t>
            </a:r>
          </a:p>
          <a:p>
            <a:pPr marL="0" indent="0">
              <a:buNone/>
            </a:pP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9912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336D5-AC1E-411D-A5BD-ED29BA1E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err="1"/>
              <a:t>FlowChart</a:t>
            </a:r>
            <a:endParaRPr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1929141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FEDC4E-8529-4A6B-A381-01B856D7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0"/>
            <a:ext cx="815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57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51561-C521-4F6F-8F39-3552277F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err="1"/>
              <a:t>Scapy</a:t>
            </a:r>
            <a:endParaRPr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4159136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095F6E-440B-4ADD-A2BB-C3268F81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33350"/>
            <a:ext cx="11673409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6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8DD59-6B47-4183-B98E-A1A48699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290B9-173A-4553-8867-AE014FEA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379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Scapy</a:t>
            </a:r>
            <a:r>
              <a:rPr lang="ko-KR" altLang="en-US" dirty="0"/>
              <a:t>는 </a:t>
            </a:r>
            <a:r>
              <a:rPr lang="en-US" altLang="ko-KR" dirty="0"/>
              <a:t>C</a:t>
            </a:r>
            <a:r>
              <a:rPr lang="ko-KR" altLang="en-US" dirty="0"/>
              <a:t>의 유명한 </a:t>
            </a:r>
            <a:r>
              <a:rPr lang="ko-KR" altLang="en-US" dirty="0" err="1"/>
              <a:t>패킷조작</a:t>
            </a:r>
            <a:r>
              <a:rPr lang="ko-KR" altLang="en-US" dirty="0"/>
              <a:t> 라이브러리 </a:t>
            </a:r>
            <a:r>
              <a:rPr lang="en-US" altLang="ko-KR" dirty="0" err="1"/>
              <a:t>pcap</a:t>
            </a:r>
            <a:r>
              <a:rPr lang="en-US" altLang="ko-KR" dirty="0"/>
              <a:t> library</a:t>
            </a:r>
            <a:r>
              <a:rPr lang="ko-KR" altLang="en-US" dirty="0"/>
              <a:t>를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사용해 </a:t>
            </a:r>
            <a:r>
              <a:rPr lang="ko-KR" altLang="en-US" dirty="0" err="1"/>
              <a:t>패킷조작이</a:t>
            </a:r>
            <a:r>
              <a:rPr lang="ko-KR" altLang="en-US" dirty="0"/>
              <a:t> 용이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3C69420-D71A-4C75-9B14-814BCAAD61EC}"/>
              </a:ext>
            </a:extLst>
          </p:cNvPr>
          <p:cNvSpPr txBox="1">
            <a:spLocks/>
          </p:cNvSpPr>
          <p:nvPr/>
        </p:nvSpPr>
        <p:spPr>
          <a:xfrm>
            <a:off x="374316" y="919542"/>
            <a:ext cx="11443368" cy="517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AC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solidFill>
                  <a:schemeClr val="tx1"/>
                </a:solidFill>
              </a:rPr>
              <a:t>Why </a:t>
            </a:r>
            <a:r>
              <a:rPr lang="en-US" altLang="ko-KR" sz="3400" dirty="0" err="1">
                <a:solidFill>
                  <a:schemeClr val="tx1"/>
                </a:solidFill>
              </a:rPr>
              <a:t>Scapy</a:t>
            </a:r>
            <a:r>
              <a:rPr lang="en-US" altLang="ko-KR" sz="3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362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E6E73-7BCB-425E-B802-AC2DA0BC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FD28-6723-4D37-814C-4EE2E1CDCCB7}"/>
              </a:ext>
            </a:extLst>
          </p:cNvPr>
          <p:cNvSpPr txBox="1"/>
          <p:nvPr/>
        </p:nvSpPr>
        <p:spPr>
          <a:xfrm>
            <a:off x="484383" y="2753370"/>
            <a:ext cx="9789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/>
              <a:t>비정상적인 데이터를 </a:t>
            </a:r>
            <a:endParaRPr lang="en-US" altLang="ko-KR" sz="3500" dirty="0"/>
          </a:p>
          <a:p>
            <a:r>
              <a:rPr lang="ko-KR" altLang="en-US" sz="3500" dirty="0"/>
              <a:t>애플리케이션에 전달하여 에러를 유도하는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/>
              <a:t>Fuzzing</a:t>
            </a:r>
            <a:r>
              <a:rPr lang="ko-KR" altLang="en-US" sz="3400" dirty="0"/>
              <a:t>이란</a:t>
            </a:r>
            <a:r>
              <a:rPr lang="en-US" altLang="ko-KR" sz="3400" dirty="0"/>
              <a:t>?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560924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DECAA-5278-4D0B-8C88-E308C198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Scapy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8B520D-136C-4D11-B051-F21BE0801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" y="2268372"/>
            <a:ext cx="9736618" cy="425039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3C69420-D71A-4C75-9B14-814BCAAD61EC}"/>
              </a:ext>
            </a:extLst>
          </p:cNvPr>
          <p:cNvSpPr txBox="1">
            <a:spLocks/>
          </p:cNvSpPr>
          <p:nvPr/>
        </p:nvSpPr>
        <p:spPr>
          <a:xfrm>
            <a:off x="374316" y="919542"/>
            <a:ext cx="11443368" cy="517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AC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solidFill>
                  <a:schemeClr val="tx1"/>
                </a:solidFill>
              </a:rPr>
              <a:t>Seed Packet(Normal packet) </a:t>
            </a:r>
            <a:r>
              <a:rPr lang="ko-KR" altLang="en-US" sz="3400" dirty="0">
                <a:solidFill>
                  <a:schemeClr val="tx1"/>
                </a:solidFill>
              </a:rPr>
              <a:t>얻는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A6125-8A45-4132-A89B-EB6E5E31EBF4}"/>
              </a:ext>
            </a:extLst>
          </p:cNvPr>
          <p:cNvSpPr txBox="1"/>
          <p:nvPr/>
        </p:nvSpPr>
        <p:spPr>
          <a:xfrm>
            <a:off x="630193" y="1523916"/>
            <a:ext cx="61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주변에 돌아다니는 </a:t>
            </a:r>
            <a:r>
              <a:rPr lang="en-US" altLang="ko-KR" sz="2800" dirty="0"/>
              <a:t>Packet</a:t>
            </a:r>
            <a:r>
              <a:rPr lang="ko-KR" altLang="en-US" sz="2800" dirty="0"/>
              <a:t>들을 </a:t>
            </a:r>
            <a:r>
              <a:rPr lang="en-US" altLang="ko-KR" sz="2800" dirty="0"/>
              <a:t>Sniff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0308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51561-C521-4F6F-8F39-3552277F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/>
              <a:t>Layer</a:t>
            </a:r>
            <a:endParaRPr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1994502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51C9F36-561A-4C0F-A3F4-D29857B7ED3D}"/>
              </a:ext>
            </a:extLst>
          </p:cNvPr>
          <p:cNvSpPr/>
          <p:nvPr/>
        </p:nvSpPr>
        <p:spPr>
          <a:xfrm>
            <a:off x="5869460" y="1210962"/>
            <a:ext cx="5362834" cy="1235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/>
                </a:solidFill>
              </a:rPr>
              <a:t>RadioTap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DA4A77-5372-41D8-B82F-76EEE0192E1F}"/>
              </a:ext>
            </a:extLst>
          </p:cNvPr>
          <p:cNvSpPr/>
          <p:nvPr/>
        </p:nvSpPr>
        <p:spPr>
          <a:xfrm>
            <a:off x="5869459" y="2458995"/>
            <a:ext cx="5362834" cy="1235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MAC frame header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94FCDE-6A78-460C-8658-F77709154DE3}"/>
              </a:ext>
            </a:extLst>
          </p:cNvPr>
          <p:cNvSpPr/>
          <p:nvPr/>
        </p:nvSpPr>
        <p:spPr>
          <a:xfrm>
            <a:off x="5869460" y="3707028"/>
            <a:ext cx="5362834" cy="1235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MAC frame body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99D6B8-902B-4D01-82A1-FA76012D17D0}"/>
              </a:ext>
            </a:extLst>
          </p:cNvPr>
          <p:cNvSpPr/>
          <p:nvPr/>
        </p:nvSpPr>
        <p:spPr>
          <a:xfrm>
            <a:off x="5869458" y="4955061"/>
            <a:ext cx="5362834" cy="1235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MAC frame Element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614A5F-3F6F-44C6-8019-2136228A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en-US" altLang="ko-KR" dirty="0" err="1"/>
              <a:t>Scapy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3BFAC-2EC0-4226-AC00-F00E383C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en-US" altLang="ko-KR" sz="3000" b="0" dirty="0"/>
              <a:t>Packet</a:t>
            </a:r>
            <a:r>
              <a:rPr lang="ko-KR" altLang="en-US" sz="3000" b="0" dirty="0"/>
              <a:t>의 핵심 </a:t>
            </a:r>
            <a:r>
              <a:rPr lang="en-US" altLang="ko-KR" sz="3000" b="0" dirty="0"/>
              <a:t>Layer</a:t>
            </a:r>
            <a:endParaRPr lang="ko-KR" altLang="en-US" sz="30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12987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Layer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50732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316" y="2105247"/>
            <a:ext cx="11443368" cy="37763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400" dirty="0"/>
              <a:t>It is a container for frame metadata which has been developed, like other pseudo-headers, in the absence of any dedicated container for metadata in the </a:t>
            </a:r>
            <a:r>
              <a:rPr lang="en-US" altLang="ko-KR" sz="2400" dirty="0" err="1"/>
              <a:t>pcap</a:t>
            </a:r>
            <a:r>
              <a:rPr lang="en-US" altLang="ko-KR" sz="2400" dirty="0"/>
              <a:t> file format. The newer </a:t>
            </a:r>
            <a:r>
              <a:rPr lang="en-US" altLang="ko-KR" sz="2400" dirty="0" err="1"/>
              <a:t>pcapng</a:t>
            </a:r>
            <a:r>
              <a:rPr lang="en-US" altLang="ko-KR" sz="2400" dirty="0"/>
              <a:t> format has introduced the idea of providing space for metadata clearly separated from the actual frame bytes, yet there is no proposed standard for any </a:t>
            </a:r>
            <a:r>
              <a:rPr lang="en-US" altLang="ko-KR" sz="2400" dirty="0" err="1"/>
              <a:t>pcapng</a:t>
            </a:r>
            <a:r>
              <a:rPr lang="en-US" altLang="ko-KR" sz="2400" dirty="0"/>
              <a:t> container replacing the </a:t>
            </a:r>
            <a:r>
              <a:rPr lang="en-US" altLang="ko-KR" sz="2400" dirty="0" err="1"/>
              <a:t>radiotap</a:t>
            </a:r>
            <a:r>
              <a:rPr lang="en-US" altLang="ko-KR" sz="2400" dirty="0"/>
              <a:t> header.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The </a:t>
            </a:r>
            <a:r>
              <a:rPr lang="en-US" altLang="ko-KR" sz="2400" dirty="0" err="1"/>
              <a:t>radiotap</a:t>
            </a:r>
            <a:r>
              <a:rPr lang="en-US" altLang="ko-KR" sz="2400" dirty="0"/>
              <a:t> header format is a mechanism to supply additional information about frames, from the driver to </a:t>
            </a:r>
            <a:r>
              <a:rPr lang="en-US" altLang="ko-KR" sz="2400" dirty="0" err="1"/>
              <a:t>userspace</a:t>
            </a:r>
            <a:r>
              <a:rPr lang="en-US" altLang="ko-KR" sz="2400" dirty="0"/>
              <a:t> applications such as </a:t>
            </a:r>
            <a:r>
              <a:rPr lang="en-US" altLang="ko-KR" sz="2400" dirty="0" err="1"/>
              <a:t>libpcap</a:t>
            </a:r>
            <a:r>
              <a:rPr lang="en-US" altLang="ko-KR" sz="2400" dirty="0"/>
              <a:t>, and from a </a:t>
            </a:r>
            <a:r>
              <a:rPr lang="en-US" altLang="ko-KR" sz="2400" dirty="0" err="1"/>
              <a:t>userspace</a:t>
            </a:r>
            <a:r>
              <a:rPr lang="en-US" altLang="ko-KR" sz="2400" dirty="0"/>
              <a:t> application to the driver for transmission. Designed initially for NetBSD systems by David Young, the </a:t>
            </a:r>
            <a:r>
              <a:rPr lang="en-US" altLang="ko-KR" sz="2400" dirty="0" err="1"/>
              <a:t>radiotap</a:t>
            </a:r>
            <a:r>
              <a:rPr lang="en-US" altLang="ko-KR" sz="2400" dirty="0"/>
              <a:t> header format provides more flexibility than the Prism or AVS header formats and allows the driver developer to specify an arbitrary number of fields based on a bitmask presence field in the </a:t>
            </a:r>
            <a:r>
              <a:rPr lang="en-US" altLang="ko-KR" sz="2400" dirty="0" err="1"/>
              <a:t>radiotap</a:t>
            </a:r>
            <a:r>
              <a:rPr lang="en-US" altLang="ko-KR" sz="2400" dirty="0"/>
              <a:t> header.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무선 모니터 모 드는 프레임에 무선 채널 정보</a:t>
            </a:r>
            <a:r>
              <a:rPr lang="en-US" altLang="ko-KR" dirty="0"/>
              <a:t>, </a:t>
            </a:r>
            <a:r>
              <a:rPr lang="ko-KR" altLang="en-US" dirty="0"/>
              <a:t>전송속도와 </a:t>
            </a:r>
            <a:r>
              <a:rPr lang="en-US" altLang="ko-KR" dirty="0"/>
              <a:t>RSSI</a:t>
            </a:r>
            <a:r>
              <a:rPr lang="ko-KR" altLang="en-US" dirty="0"/>
              <a:t>와 같이 추가적인 정보로 구성된 </a:t>
            </a:r>
            <a:r>
              <a:rPr lang="en-US" altLang="ko-KR" dirty="0" err="1"/>
              <a:t>radiotap</a:t>
            </a:r>
            <a:r>
              <a:rPr lang="en-US" altLang="ko-KR" dirty="0"/>
              <a:t> </a:t>
            </a:r>
            <a:r>
              <a:rPr lang="ko-KR" altLang="en-US" dirty="0"/>
              <a:t>헤더를                                                                                                                                                       </a:t>
            </a:r>
            <a:r>
              <a:rPr lang="en-US" altLang="ko-KR" dirty="0"/>
              <a:t>  </a:t>
            </a:r>
            <a:r>
              <a:rPr lang="ko-KR" altLang="en-US" dirty="0"/>
              <a:t>추가한다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 err="1"/>
              <a:t>와이어샤크가</a:t>
            </a:r>
            <a:r>
              <a:rPr lang="ko-KR" altLang="en-US" dirty="0"/>
              <a:t> 패킷의 정체를 </a:t>
            </a:r>
            <a:r>
              <a:rPr lang="ko-KR" altLang="en-US" dirty="0" err="1"/>
              <a:t>알기위해</a:t>
            </a:r>
            <a:r>
              <a:rPr lang="ko-KR" altLang="en-US" dirty="0"/>
              <a:t> 덧붙인 헤더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2269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 err="1"/>
              <a:t>RadioTap</a:t>
            </a:r>
            <a:r>
              <a:rPr lang="en-US" altLang="ko-KR" sz="3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9832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04" y="1856673"/>
            <a:ext cx="5088926" cy="475021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A256768-FB95-4AFD-A97B-FFC361D1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349807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 err="1"/>
              <a:t>RadioTap</a:t>
            </a:r>
            <a:r>
              <a:rPr lang="en-US" altLang="ko-KR" sz="3400" dirty="0"/>
              <a:t> in </a:t>
            </a:r>
            <a:r>
              <a:rPr lang="en-US" altLang="ko-KR" sz="3400" dirty="0" err="1"/>
              <a:t>Scapy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98928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0"/>
            <a:ext cx="7677150" cy="68580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E6B70437-0D0B-4AE0-BDA8-15BA5AB4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83" y="169956"/>
            <a:ext cx="11443368" cy="517343"/>
          </a:xfrm>
        </p:spPr>
        <p:txBody>
          <a:bodyPr/>
          <a:lstStyle/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3E208-B327-43E1-BB3D-53E01B477328}"/>
              </a:ext>
            </a:extLst>
          </p:cNvPr>
          <p:cNvSpPr txBox="1"/>
          <p:nvPr/>
        </p:nvSpPr>
        <p:spPr>
          <a:xfrm>
            <a:off x="9934575" y="5058435"/>
            <a:ext cx="1332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RadioTap</a:t>
            </a:r>
            <a:r>
              <a:rPr lang="en-US" altLang="ko-KR" dirty="0"/>
              <a:t> in </a:t>
            </a:r>
            <a:r>
              <a:rPr lang="en-US" altLang="ko-KR" dirty="0" err="1"/>
              <a:t>wireshark</a:t>
            </a:r>
            <a:endParaRPr lang="en-US" altLang="ko-KR" dirty="0"/>
          </a:p>
          <a:p>
            <a:r>
              <a:rPr lang="en-US" altLang="ko-KR" dirty="0"/>
              <a:t>(Seed Packet)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25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6BFBEA-2837-4B75-BE4F-D5D51233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" y="2932541"/>
            <a:ext cx="6143625" cy="276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056318-DF7F-41BD-BDCF-E4EF2F6E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1" y="3922583"/>
            <a:ext cx="4838700" cy="28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63D2F9-2A4B-4F21-97DF-B66904D9475E}"/>
              </a:ext>
            </a:extLst>
          </p:cNvPr>
          <p:cNvSpPr txBox="1"/>
          <p:nvPr/>
        </p:nvSpPr>
        <p:spPr>
          <a:xfrm>
            <a:off x="416911" y="2236098"/>
            <a:ext cx="188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Seed packet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F041F-7DC2-4A6F-B004-7E35E2C85126}"/>
              </a:ext>
            </a:extLst>
          </p:cNvPr>
          <p:cNvSpPr txBox="1"/>
          <p:nvPr/>
        </p:nvSpPr>
        <p:spPr>
          <a:xfrm>
            <a:off x="416911" y="3336708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Setting packet</a:t>
            </a:r>
            <a:endParaRPr lang="ko-KR" altLang="en-US" sz="24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675E4A-0D2F-4805-8600-45E8541B5866}"/>
              </a:ext>
            </a:extLst>
          </p:cNvPr>
          <p:cNvSpPr/>
          <p:nvPr/>
        </p:nvSpPr>
        <p:spPr>
          <a:xfrm>
            <a:off x="3414234" y="3788846"/>
            <a:ext cx="1977082" cy="543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6EE19A0-4EA3-4EAB-BE7D-140912602F56}"/>
              </a:ext>
            </a:extLst>
          </p:cNvPr>
          <p:cNvSpPr txBox="1">
            <a:spLocks/>
          </p:cNvSpPr>
          <p:nvPr/>
        </p:nvSpPr>
        <p:spPr>
          <a:xfrm>
            <a:off x="416911" y="149362"/>
            <a:ext cx="11443368" cy="517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AC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7727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 err="1"/>
              <a:t>Scapy</a:t>
            </a:r>
            <a:r>
              <a:rPr lang="ko-KR" altLang="en-US" sz="3400" dirty="0"/>
              <a:t>의 </a:t>
            </a:r>
            <a:r>
              <a:rPr lang="en-US" altLang="ko-KR" sz="3400" dirty="0" err="1"/>
              <a:t>Radiotap</a:t>
            </a:r>
            <a:r>
              <a:rPr lang="en-US" altLang="ko-KR" sz="3400" dirty="0"/>
              <a:t> Layer setting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2666615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6BFBEA-2837-4B75-BE4F-D5D51233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" y="2932541"/>
            <a:ext cx="6143625" cy="276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056318-DF7F-41BD-BDCF-E4EF2F6E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1" y="3922583"/>
            <a:ext cx="4838700" cy="28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63D2F9-2A4B-4F21-97DF-B66904D9475E}"/>
              </a:ext>
            </a:extLst>
          </p:cNvPr>
          <p:cNvSpPr txBox="1"/>
          <p:nvPr/>
        </p:nvSpPr>
        <p:spPr>
          <a:xfrm>
            <a:off x="416911" y="2236098"/>
            <a:ext cx="188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Seed packet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F041F-7DC2-4A6F-B004-7E35E2C85126}"/>
              </a:ext>
            </a:extLst>
          </p:cNvPr>
          <p:cNvSpPr txBox="1"/>
          <p:nvPr/>
        </p:nvSpPr>
        <p:spPr>
          <a:xfrm>
            <a:off x="416911" y="3336708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Setting packet</a:t>
            </a:r>
            <a:endParaRPr lang="ko-KR" altLang="en-US" sz="24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675E4A-0D2F-4805-8600-45E8541B5866}"/>
              </a:ext>
            </a:extLst>
          </p:cNvPr>
          <p:cNvSpPr/>
          <p:nvPr/>
        </p:nvSpPr>
        <p:spPr>
          <a:xfrm>
            <a:off x="3414234" y="3788846"/>
            <a:ext cx="1977082" cy="543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6EE19A0-4EA3-4EAB-BE7D-140912602F56}"/>
              </a:ext>
            </a:extLst>
          </p:cNvPr>
          <p:cNvSpPr txBox="1">
            <a:spLocks/>
          </p:cNvSpPr>
          <p:nvPr/>
        </p:nvSpPr>
        <p:spPr>
          <a:xfrm>
            <a:off x="416911" y="149362"/>
            <a:ext cx="11443368" cy="517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0AAC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Core Layer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B44D3-3C23-4380-8826-6B9925F32275}"/>
              </a:ext>
            </a:extLst>
          </p:cNvPr>
          <p:cNvSpPr txBox="1"/>
          <p:nvPr/>
        </p:nvSpPr>
        <p:spPr>
          <a:xfrm>
            <a:off x="877330" y="5115697"/>
            <a:ext cx="7860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기존 </a:t>
            </a:r>
            <a:r>
              <a:rPr lang="en-US" altLang="ko-KR" sz="2400" dirty="0" err="1"/>
              <a:t>Scapy</a:t>
            </a:r>
            <a:r>
              <a:rPr lang="ko-KR" altLang="en-US" sz="2400" dirty="0"/>
              <a:t>에서 지원하는 </a:t>
            </a:r>
            <a:r>
              <a:rPr lang="en-US" altLang="ko-KR" sz="2400" dirty="0" err="1"/>
              <a:t>RadioTap</a:t>
            </a:r>
            <a:r>
              <a:rPr lang="ko-KR" altLang="en-US" sz="2400" dirty="0"/>
              <a:t>의 </a:t>
            </a:r>
            <a:r>
              <a:rPr lang="en-US" altLang="ko-KR" sz="2400" dirty="0"/>
              <a:t>present flag</a:t>
            </a:r>
            <a:r>
              <a:rPr lang="ko-KR" altLang="en-US" sz="2400" dirty="0"/>
              <a:t>는 </a:t>
            </a:r>
            <a:r>
              <a:rPr lang="en-US" altLang="ko-KR" sz="2400" dirty="0"/>
              <a:t>32bits,</a:t>
            </a:r>
          </a:p>
          <a:p>
            <a:r>
              <a:rPr lang="en-US" altLang="ko-KR" sz="2400" dirty="0"/>
              <a:t>-&gt; seed packet</a:t>
            </a:r>
            <a:r>
              <a:rPr lang="ko-KR" altLang="en-US" sz="2400" dirty="0"/>
              <a:t>에 맞게 </a:t>
            </a:r>
            <a:r>
              <a:rPr lang="en-US" altLang="ko-KR" sz="2400" dirty="0"/>
              <a:t>setting </a:t>
            </a:r>
            <a:r>
              <a:rPr lang="ko-KR" altLang="en-US" sz="2400" dirty="0"/>
              <a:t>할 수 없음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7727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 err="1"/>
              <a:t>Scapy</a:t>
            </a:r>
            <a:r>
              <a:rPr lang="ko-KR" altLang="en-US" sz="3400" dirty="0"/>
              <a:t>의 </a:t>
            </a:r>
            <a:r>
              <a:rPr lang="en-US" altLang="ko-KR" sz="3400" dirty="0" err="1"/>
              <a:t>Radiotap</a:t>
            </a:r>
            <a:r>
              <a:rPr lang="en-US" altLang="ko-KR" sz="3400" dirty="0"/>
              <a:t> Layer setting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57279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BFEE5F-FFBD-4606-AFFE-DE75DE4E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10"/>
            <a:ext cx="11877589" cy="68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0" dirty="0"/>
          </a:p>
          <a:p>
            <a:pPr marL="0" indent="0">
              <a:buNone/>
            </a:pP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 err="1"/>
              <a:t>Scapy</a:t>
            </a:r>
            <a:r>
              <a:rPr lang="ko-KR" altLang="en-US" sz="2400" b="0" dirty="0"/>
              <a:t>에서 </a:t>
            </a:r>
            <a:r>
              <a:rPr lang="en-US" altLang="ko-KR" sz="2400" b="0" dirty="0"/>
              <a:t>MAC Frame Header class </a:t>
            </a:r>
            <a:r>
              <a:rPr lang="ko-KR" altLang="en-US" sz="2400" b="0" dirty="0"/>
              <a:t>멤버변수</a:t>
            </a:r>
            <a:endParaRPr lang="en-US" altLang="ko-KR" sz="2400" b="0" dirty="0"/>
          </a:p>
          <a:p>
            <a:pPr marL="0" indent="0">
              <a:buNone/>
            </a:pPr>
            <a:endParaRPr lang="ko-KR" altLang="en-US" sz="24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2520157"/>
            <a:ext cx="7296150" cy="2962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36728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Head</a:t>
            </a:r>
          </a:p>
        </p:txBody>
      </p:sp>
    </p:spTree>
    <p:extLst>
      <p:ext uri="{BB962C8B-B14F-4D97-AF65-F5344CB8AC3E}">
        <p14:creationId xmlns:p14="http://schemas.microsoft.com/office/powerpoint/2010/main" val="171577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E6E73-7BCB-425E-B802-AC2DA0BC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45C6C-7B36-4D9D-A73D-C70DFEE8D292}"/>
              </a:ext>
            </a:extLst>
          </p:cNvPr>
          <p:cNvSpPr txBox="1"/>
          <p:nvPr/>
        </p:nvSpPr>
        <p:spPr>
          <a:xfrm>
            <a:off x="1147463" y="1854199"/>
            <a:ext cx="37433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 * 로컬 </a:t>
            </a:r>
            <a:r>
              <a:rPr lang="en-US" altLang="ko-KR" sz="3000" dirty="0" err="1"/>
              <a:t>Fuzzer</a:t>
            </a:r>
            <a:br>
              <a:rPr lang="ko-KR" altLang="en-US" sz="3000" dirty="0"/>
            </a:br>
            <a:r>
              <a:rPr lang="ko-KR" altLang="en-US" sz="3000" dirty="0"/>
              <a:t> * 원격 조작</a:t>
            </a:r>
            <a:br>
              <a:rPr lang="ko-KR" altLang="en-US" sz="3000" dirty="0"/>
            </a:br>
            <a:r>
              <a:rPr lang="ko-KR" altLang="en-US" sz="3000" dirty="0"/>
              <a:t> * 네트워크 프로토콜</a:t>
            </a:r>
            <a:br>
              <a:rPr lang="ko-KR" altLang="en-US" sz="3000" dirty="0"/>
            </a:br>
            <a:r>
              <a:rPr lang="ko-KR" altLang="en-US" sz="3000" dirty="0"/>
              <a:t> * 웹 어플리케이션</a:t>
            </a:r>
            <a:br>
              <a:rPr lang="ko-KR" altLang="en-US" sz="3000" dirty="0"/>
            </a:br>
            <a:r>
              <a:rPr lang="ko-KR" altLang="en-US" sz="3000" dirty="0"/>
              <a:t> * 웹 </a:t>
            </a:r>
            <a:r>
              <a:rPr lang="ko-KR" altLang="en-US" sz="3000" dirty="0" err="1"/>
              <a:t>브라우져</a:t>
            </a:r>
            <a:br>
              <a:rPr lang="ko-KR" altLang="en-US" sz="3000" dirty="0"/>
            </a:br>
            <a:r>
              <a:rPr lang="ko-KR" altLang="en-US" sz="3000" dirty="0"/>
              <a:t> * </a:t>
            </a:r>
            <a:r>
              <a:rPr lang="en-US" altLang="ko-KR" sz="3000" dirty="0"/>
              <a:t>In-Memory</a:t>
            </a:r>
            <a:br>
              <a:rPr lang="ko-KR" altLang="en-US" sz="3000" dirty="0"/>
            </a:br>
            <a:r>
              <a:rPr lang="ko-KR" altLang="en-US" sz="3000" dirty="0"/>
              <a:t> * 프레임워크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/>
              <a:t>Fuzzer</a:t>
            </a:r>
            <a:r>
              <a:rPr lang="ko-KR" altLang="en-US" sz="3400" dirty="0"/>
              <a:t>의 종류</a:t>
            </a:r>
          </a:p>
        </p:txBody>
      </p:sp>
    </p:spTree>
    <p:extLst>
      <p:ext uri="{BB962C8B-B14F-4D97-AF65-F5344CB8AC3E}">
        <p14:creationId xmlns:p14="http://schemas.microsoft.com/office/powerpoint/2010/main" val="4198081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/>
              <a:t>Scapy</a:t>
            </a:r>
            <a:r>
              <a:rPr lang="ko-KR" altLang="en-US" sz="2400" dirty="0"/>
              <a:t>에서 </a:t>
            </a:r>
            <a:r>
              <a:rPr lang="en-US" altLang="ko-KR" sz="2400" dirty="0"/>
              <a:t>MAC Frame Body(</a:t>
            </a:r>
            <a:r>
              <a:rPr lang="en-US" altLang="ko-KR" sz="2400" dirty="0" err="1"/>
              <a:t>Auth</a:t>
            </a:r>
            <a:r>
              <a:rPr lang="en-US" altLang="ko-KR" sz="2400" dirty="0"/>
              <a:t>) class </a:t>
            </a:r>
            <a:r>
              <a:rPr lang="ko-KR" altLang="en-US" sz="2400" dirty="0"/>
              <a:t>멤버변수</a:t>
            </a:r>
            <a:endParaRPr lang="en-US" altLang="ko-KR" sz="2400" dirty="0"/>
          </a:p>
          <a:p>
            <a:endParaRPr lang="ko-KR" altLang="en-US" sz="3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4" y="2910746"/>
            <a:ext cx="10405233" cy="2181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830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Body(</a:t>
            </a:r>
            <a:r>
              <a:rPr lang="en-US" altLang="ko-KR" sz="3400" b="1" dirty="0" err="1"/>
              <a:t>Auth</a:t>
            </a:r>
            <a:r>
              <a:rPr lang="en-US" altLang="ko-KR" sz="3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4272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0" dirty="0"/>
          </a:p>
          <a:p>
            <a:pPr marL="0" indent="0">
              <a:buNone/>
            </a:pPr>
            <a:endParaRPr lang="en-US" altLang="ko-KR" sz="2400" b="0" dirty="0"/>
          </a:p>
          <a:p>
            <a:pPr marL="0" indent="0">
              <a:buNone/>
            </a:pPr>
            <a:r>
              <a:rPr lang="en-US" altLang="ko-KR" sz="2400" b="0" dirty="0" err="1"/>
              <a:t>Scapy</a:t>
            </a:r>
            <a:r>
              <a:rPr lang="ko-KR" altLang="en-US" sz="2400" b="0" dirty="0"/>
              <a:t>에서 </a:t>
            </a:r>
            <a:r>
              <a:rPr lang="en-US" altLang="ko-KR" sz="2400" b="0" dirty="0"/>
              <a:t>MAC Frame Body(</a:t>
            </a:r>
            <a:r>
              <a:rPr lang="en-US" altLang="ko-KR" sz="2400" b="0" dirty="0" err="1"/>
              <a:t>Asso</a:t>
            </a:r>
            <a:r>
              <a:rPr lang="en-US" altLang="ko-KR" sz="2400" b="0" dirty="0"/>
              <a:t>) class </a:t>
            </a:r>
            <a:r>
              <a:rPr lang="ko-KR" altLang="en-US" sz="2400" b="0" dirty="0"/>
              <a:t>멤버변수</a:t>
            </a:r>
            <a:endParaRPr lang="en-US" altLang="ko-KR" sz="2400" b="0" dirty="0"/>
          </a:p>
          <a:p>
            <a:endParaRPr lang="ko-KR" altLang="en-US" sz="34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109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Body(</a:t>
            </a:r>
            <a:r>
              <a:rPr lang="en-US" altLang="ko-KR" sz="3400" b="1" dirty="0" err="1"/>
              <a:t>Asso</a:t>
            </a:r>
            <a:r>
              <a:rPr lang="en-US" altLang="ko-KR" sz="3400" b="1" dirty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4" y="2910746"/>
            <a:ext cx="10405233" cy="21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en-US" altLang="ko-KR" dirty="0"/>
              <a:t>The purpose of the IE and the fixed fields is to give flexible capability definitions to existing frames and to provide a scalable method of expanding the functionality of the MAC management frames.</a:t>
            </a:r>
          </a:p>
          <a:p>
            <a:pPr marL="0" indent="0">
              <a:buNone/>
            </a:pPr>
            <a:r>
              <a:rPr lang="en-US" altLang="ko-KR" dirty="0"/>
              <a:t>IEs, </a:t>
            </a:r>
            <a:r>
              <a:rPr lang="en-US" altLang="ko-KR" dirty="0" err="1"/>
              <a:t>infoElement</a:t>
            </a:r>
            <a:r>
              <a:rPr lang="en-US" altLang="ko-KR" dirty="0"/>
              <a:t>….</a:t>
            </a:r>
          </a:p>
          <a:p>
            <a:pPr marL="0" indent="0">
              <a:buNone/>
            </a:pPr>
            <a:r>
              <a:rPr lang="en-US" altLang="ko-KR" dirty="0"/>
              <a:t>IEs : SSID(SSID’s info), Supported Rate(capable of supporting), Extended Channel(Restrictions on transmission until a channel switch), HT Capabilities(advertise the optional capabilities of the HT station or HT AP)……..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766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Element</a:t>
            </a:r>
            <a:r>
              <a:rPr lang="ko-KR" altLang="en-US" sz="3400" b="1" dirty="0"/>
              <a:t>란</a:t>
            </a:r>
            <a:r>
              <a:rPr lang="en-US" altLang="ko-KR" sz="3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76090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Core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endParaRPr lang="en-US" altLang="ko-KR" sz="3400" dirty="0"/>
          </a:p>
          <a:p>
            <a:pPr marL="0" indent="0">
              <a:buNone/>
            </a:pPr>
            <a:r>
              <a:rPr lang="en-US" altLang="ko-KR" dirty="0"/>
              <a:t>The purpose of the IE and the fixed fields is to give flexible capability definitions to existing frames and to provide a scalable method of expanding the functionality of the MAC management frames.</a:t>
            </a:r>
          </a:p>
          <a:p>
            <a:pPr marL="0" indent="0">
              <a:buNone/>
            </a:pPr>
            <a:r>
              <a:rPr lang="en-US" altLang="ko-KR" dirty="0"/>
              <a:t>IEs, </a:t>
            </a:r>
            <a:r>
              <a:rPr lang="en-US" altLang="ko-KR" dirty="0" err="1"/>
              <a:t>infoElement</a:t>
            </a:r>
            <a:r>
              <a:rPr lang="en-US" altLang="ko-KR" dirty="0"/>
              <a:t>….</a:t>
            </a:r>
          </a:p>
          <a:p>
            <a:pPr marL="0" indent="0">
              <a:buNone/>
            </a:pPr>
            <a:r>
              <a:rPr lang="en-US" altLang="ko-KR" dirty="0"/>
              <a:t>IEs : SSID(SSID’s info), Supported Rate(capable of supporting), Extended Channel(Restrictions on transmission until a channel switch), HT Capabilities(advertise the optional capabilities of the HT station or HT AP)……..=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sz="4000" dirty="0">
                <a:sym typeface="Wingdings" panose="05000000000000000000" pitchFamily="2" charset="2"/>
              </a:rPr>
              <a:t>Not fixed Length !</a:t>
            </a:r>
          </a:p>
          <a:p>
            <a:pPr marL="0" indent="0">
              <a:buNone/>
            </a:pPr>
            <a:r>
              <a:rPr lang="ko-KR" altLang="en-US" sz="4000" dirty="0"/>
              <a:t>가변길이인 </a:t>
            </a:r>
            <a:r>
              <a:rPr lang="en-US" altLang="ko-KR" sz="4000" dirty="0"/>
              <a:t>Layer -&gt; mutate</a:t>
            </a:r>
            <a:r>
              <a:rPr lang="ko-KR" altLang="en-US" sz="4000" dirty="0"/>
              <a:t>시 고려</a:t>
            </a:r>
            <a:endParaRPr lang="en-US" altLang="ko-K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766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MAC Frame Element</a:t>
            </a:r>
            <a:r>
              <a:rPr lang="ko-KR" altLang="en-US" sz="3400" b="1" dirty="0"/>
              <a:t>란</a:t>
            </a:r>
            <a:r>
              <a:rPr lang="en-US" altLang="ko-KR" sz="3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5853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51561-C521-4F6F-8F39-3552277F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/>
              <a:t>Fuzzing in Scapy</a:t>
            </a:r>
            <a:endParaRPr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3029055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5E8C-6909-48C3-B36B-DC8D51C4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803AA-45FD-4052-8E8D-A88339D5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293" y="2410494"/>
            <a:ext cx="5576888" cy="442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5242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Setting </a:t>
            </a:r>
            <a:r>
              <a:rPr lang="ko-KR" altLang="en-US" sz="3400" b="1" dirty="0"/>
              <a:t>방법 </a:t>
            </a:r>
            <a:r>
              <a:rPr lang="en-US" altLang="ko-KR" sz="3400" b="1" dirty="0"/>
              <a:t>in </a:t>
            </a:r>
            <a:r>
              <a:rPr lang="en-US" altLang="ko-KR" sz="3400" b="1" dirty="0" err="1"/>
              <a:t>Scapy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3924514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E3D1B-7910-4B99-B7EB-14424DCF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C4590-186A-4F6A-89BE-93519809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66" y="3309424"/>
            <a:ext cx="10896201" cy="331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50EB1-394F-46AE-87D2-D3F00802BC8D}"/>
              </a:ext>
            </a:extLst>
          </p:cNvPr>
          <p:cNvSpPr txBox="1"/>
          <p:nvPr/>
        </p:nvSpPr>
        <p:spPr>
          <a:xfrm>
            <a:off x="484383" y="2041260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Hexstream</a:t>
            </a:r>
            <a:r>
              <a:rPr lang="ko-KR" altLang="en-US" sz="2400" dirty="0"/>
              <a:t>값을 </a:t>
            </a:r>
            <a:r>
              <a:rPr lang="en-US" altLang="ko-KR" sz="2400" dirty="0"/>
              <a:t>layered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81212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Dot11Element Layer Setting </a:t>
            </a:r>
            <a:r>
              <a:rPr lang="ko-KR" altLang="en-US" sz="3400" b="1" dirty="0"/>
              <a:t>방법 </a:t>
            </a:r>
            <a:r>
              <a:rPr lang="en-US" altLang="ko-KR" sz="3400" b="1" dirty="0"/>
              <a:t>in </a:t>
            </a:r>
            <a:r>
              <a:rPr lang="en-US" altLang="ko-KR" sz="3400" b="1" dirty="0" err="1"/>
              <a:t>Scapy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613394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69988-6229-4094-86A2-3D882CD8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FE93FB-2D02-4F8A-BA02-3201CDCFE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3" y="3646569"/>
            <a:ext cx="11064876" cy="1038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5707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</a:t>
            </a:r>
            <a:r>
              <a:rPr lang="en-US" altLang="ko-KR" sz="3400" b="1" dirty="0" err="1"/>
              <a:t>Layerd</a:t>
            </a:r>
            <a:r>
              <a:rPr lang="en-US" altLang="ko-KR" sz="3400" b="1" dirty="0"/>
              <a:t> </a:t>
            </a:r>
            <a:r>
              <a:rPr lang="ko-KR" altLang="en-US" sz="3400" b="1" dirty="0"/>
              <a:t>방법 </a:t>
            </a:r>
            <a:r>
              <a:rPr lang="en-US" altLang="ko-KR" sz="3400" b="1" dirty="0"/>
              <a:t>in </a:t>
            </a:r>
            <a:r>
              <a:rPr lang="en-US" altLang="ko-KR" sz="3400" b="1" dirty="0" err="1"/>
              <a:t>Scapy</a:t>
            </a:r>
            <a:endParaRPr lang="ko-KR" altLang="en-US" sz="3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50EB1-394F-46AE-87D2-D3F00802BC8D}"/>
              </a:ext>
            </a:extLst>
          </p:cNvPr>
          <p:cNvSpPr txBox="1"/>
          <p:nvPr/>
        </p:nvSpPr>
        <p:spPr>
          <a:xfrm>
            <a:off x="484383" y="2291997"/>
            <a:ext cx="6372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각 </a:t>
            </a:r>
            <a:r>
              <a:rPr lang="en-US" altLang="ko-KR" sz="2400" dirty="0"/>
              <a:t>Layer</a:t>
            </a:r>
            <a:r>
              <a:rPr lang="ko-KR" altLang="en-US" sz="2400" dirty="0"/>
              <a:t>들을 순서대로 </a:t>
            </a:r>
            <a:r>
              <a:rPr lang="en-US" altLang="ko-KR" sz="2400" dirty="0"/>
              <a:t>/</a:t>
            </a:r>
            <a:r>
              <a:rPr lang="ko-KR" altLang="en-US" sz="2400" dirty="0"/>
              <a:t> 연산자를 사용하면 됨</a:t>
            </a:r>
          </a:p>
        </p:txBody>
      </p:sp>
    </p:spTree>
    <p:extLst>
      <p:ext uri="{BB962C8B-B14F-4D97-AF65-F5344CB8AC3E}">
        <p14:creationId xmlns:p14="http://schemas.microsoft.com/office/powerpoint/2010/main" val="4175633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5A95-FE39-4EB0-A61C-7750E80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8B043-3C7B-477C-BEFE-C79EEEB46A9F}"/>
              </a:ext>
            </a:extLst>
          </p:cNvPr>
          <p:cNvSpPr txBox="1"/>
          <p:nvPr/>
        </p:nvSpPr>
        <p:spPr>
          <a:xfrm>
            <a:off x="484383" y="2151456"/>
            <a:ext cx="5371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prbSeed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전송할 패킷</a:t>
            </a:r>
            <a:endParaRPr lang="en-US" altLang="ko-KR" sz="2400" dirty="0"/>
          </a:p>
          <a:p>
            <a:r>
              <a:rPr lang="en-US" altLang="ko-KR" sz="2400" dirty="0" err="1"/>
              <a:t>iface</a:t>
            </a:r>
            <a:r>
              <a:rPr lang="en-US" altLang="ko-KR" sz="2400" dirty="0"/>
              <a:t> : </a:t>
            </a:r>
            <a:r>
              <a:rPr lang="en-US" altLang="ko-KR" sz="2400" dirty="0" err="1"/>
              <a:t>sendp</a:t>
            </a:r>
            <a:r>
              <a:rPr lang="ko-KR" altLang="en-US" sz="2400" dirty="0"/>
              <a:t>를 수행할 </a:t>
            </a:r>
            <a:r>
              <a:rPr lang="en-US" altLang="ko-KR" sz="2400" dirty="0"/>
              <a:t>LAN</a:t>
            </a:r>
            <a:r>
              <a:rPr lang="ko-KR" altLang="en-US" sz="2400" dirty="0"/>
              <a:t>카드의 이름</a:t>
            </a:r>
            <a:endParaRPr lang="en-US" altLang="ko-KR" sz="2400" dirty="0"/>
          </a:p>
          <a:p>
            <a:r>
              <a:rPr lang="en-US" altLang="ko-KR" sz="2400" dirty="0"/>
              <a:t>Verbose : </a:t>
            </a:r>
            <a:r>
              <a:rPr lang="ko-KR" altLang="en-US" sz="2400" dirty="0" err="1"/>
              <a:t>진행상황보여줄</a:t>
            </a:r>
            <a:r>
              <a:rPr lang="ko-KR" altLang="en-US" sz="2400" dirty="0"/>
              <a:t> 정도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4737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Send</a:t>
            </a:r>
            <a:endParaRPr lang="ko-KR" altLang="en-US" sz="3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8F05F6-A7A7-4ACB-8184-B21FD9CF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3" y="3646569"/>
            <a:ext cx="11296489" cy="10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3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DAC34-D478-42D4-9849-68124525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D47B0F6-7695-4B18-8380-5231431F2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904575" y="3819944"/>
            <a:ext cx="18096575" cy="2041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1FA99B-70F4-45DC-A9DA-4DF8389D90F0}"/>
              </a:ext>
            </a:extLst>
          </p:cNvPr>
          <p:cNvSpPr txBox="1"/>
          <p:nvPr/>
        </p:nvSpPr>
        <p:spPr>
          <a:xfrm>
            <a:off x="484383" y="2410494"/>
            <a:ext cx="1058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정상적으로 </a:t>
            </a:r>
            <a:r>
              <a:rPr lang="en-US" altLang="ko-KR" sz="2400" dirty="0"/>
              <a:t>setting</a:t>
            </a:r>
            <a:r>
              <a:rPr lang="ko-KR" altLang="en-US" sz="2400" dirty="0"/>
              <a:t>된 패킷의 </a:t>
            </a:r>
            <a:r>
              <a:rPr lang="en-US" altLang="ko-KR" sz="2400" dirty="0"/>
              <a:t>type</a:t>
            </a:r>
            <a:r>
              <a:rPr lang="ko-KR" altLang="en-US" sz="2400" dirty="0"/>
              <a:t>이 </a:t>
            </a:r>
            <a:r>
              <a:rPr lang="en-US" altLang="ko-KR" sz="2400" dirty="0" err="1"/>
              <a:t>QoS</a:t>
            </a:r>
            <a:r>
              <a:rPr lang="en-US" altLang="ko-KR" sz="2400" dirty="0"/>
              <a:t> Null function</a:t>
            </a:r>
            <a:r>
              <a:rPr lang="ko-KR" altLang="en-US" sz="2400" dirty="0"/>
              <a:t>으로 전송</a:t>
            </a:r>
            <a:endParaRPr lang="en-US" altLang="ko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93987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 err="1"/>
              <a:t>LanCard</a:t>
            </a:r>
            <a:r>
              <a:rPr lang="en-US" altLang="ko-KR" sz="3400" b="1" dirty="0"/>
              <a:t> setting </a:t>
            </a:r>
            <a:r>
              <a:rPr lang="ko-KR" altLang="en-US" sz="3400" b="1" dirty="0"/>
              <a:t>없이 </a:t>
            </a:r>
            <a:r>
              <a:rPr lang="en-US" altLang="ko-KR" sz="3400" b="1" dirty="0"/>
              <a:t>Packet Send</a:t>
            </a:r>
            <a:r>
              <a:rPr lang="ko-KR" altLang="en-US" sz="3400" b="1" dirty="0"/>
              <a:t>를 </a:t>
            </a:r>
            <a:r>
              <a:rPr lang="ko-KR" altLang="en-US" sz="3400" b="1" dirty="0" err="1"/>
              <a:t>했을때</a:t>
            </a:r>
            <a:r>
              <a:rPr lang="ko-KR" altLang="en-US" sz="3400" b="1" dirty="0"/>
              <a:t> 현상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378445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E6E73-7BCB-425E-B802-AC2DA0BC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45C6C-7B36-4D9D-A73D-C70DFEE8D292}"/>
              </a:ext>
            </a:extLst>
          </p:cNvPr>
          <p:cNvSpPr txBox="1"/>
          <p:nvPr/>
        </p:nvSpPr>
        <p:spPr>
          <a:xfrm>
            <a:off x="1147463" y="1854199"/>
            <a:ext cx="374333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 * 로컬 </a:t>
            </a:r>
            <a:r>
              <a:rPr lang="en-US" altLang="ko-KR" sz="3000" dirty="0" err="1"/>
              <a:t>Fuzzer</a:t>
            </a:r>
            <a:br>
              <a:rPr lang="ko-KR" altLang="en-US" sz="3000" dirty="0"/>
            </a:br>
            <a:r>
              <a:rPr lang="ko-KR" altLang="en-US" sz="3000" dirty="0"/>
              <a:t> * 원격 조작</a:t>
            </a:r>
            <a:br>
              <a:rPr lang="ko-KR" altLang="en-US" sz="3000" dirty="0"/>
            </a:br>
            <a:r>
              <a:rPr lang="ko-KR" altLang="en-US" sz="3000" dirty="0"/>
              <a:t> * 네트워크 프로토콜</a:t>
            </a:r>
            <a:br>
              <a:rPr lang="ko-KR" altLang="en-US" sz="3000" dirty="0"/>
            </a:br>
            <a:r>
              <a:rPr lang="ko-KR" altLang="en-US" sz="3000" dirty="0"/>
              <a:t> * 웹 어플리케이션</a:t>
            </a:r>
            <a:br>
              <a:rPr lang="ko-KR" altLang="en-US" sz="3000" dirty="0"/>
            </a:br>
            <a:r>
              <a:rPr lang="ko-KR" altLang="en-US" sz="3000" dirty="0"/>
              <a:t> * 웹 </a:t>
            </a:r>
            <a:r>
              <a:rPr lang="ko-KR" altLang="en-US" sz="3000" dirty="0" err="1"/>
              <a:t>브라우져</a:t>
            </a:r>
            <a:br>
              <a:rPr lang="ko-KR" altLang="en-US" sz="3000" dirty="0"/>
            </a:br>
            <a:r>
              <a:rPr lang="ko-KR" altLang="en-US" sz="3000" dirty="0"/>
              <a:t> * </a:t>
            </a:r>
            <a:r>
              <a:rPr lang="en-US" altLang="ko-KR" sz="3000" dirty="0"/>
              <a:t>In-Memory</a:t>
            </a:r>
            <a:br>
              <a:rPr lang="ko-KR" altLang="en-US" sz="3000" dirty="0"/>
            </a:br>
            <a:r>
              <a:rPr lang="ko-KR" altLang="en-US" sz="3000" dirty="0"/>
              <a:t> * 프레임워크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4017DE2-B6EF-49DA-9C43-0837F0DB22B2}"/>
              </a:ext>
            </a:extLst>
          </p:cNvPr>
          <p:cNvSpPr/>
          <p:nvPr/>
        </p:nvSpPr>
        <p:spPr>
          <a:xfrm>
            <a:off x="1147463" y="2665982"/>
            <a:ext cx="4038600" cy="787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/>
              <a:t>Fuzzer</a:t>
            </a:r>
            <a:r>
              <a:rPr lang="ko-KR" altLang="en-US" sz="3400"/>
              <a:t>의 종류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215199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5A95-FE39-4EB0-A61C-7750E80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2526" y="2147888"/>
            <a:ext cx="780708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down;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iwconfig</a:t>
            </a:r>
            <a:r>
              <a:rPr lang="en-US" altLang="ko-KR" sz="2400" dirty="0"/>
              <a:t> wlx909f330d5fd9 mode monitor;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up</a:t>
            </a:r>
          </a:p>
          <a:p>
            <a:endParaRPr lang="en-US" altLang="ko-KR" dirty="0"/>
          </a:p>
          <a:p>
            <a:r>
              <a:rPr lang="en-US" altLang="ko-KR" sz="2800" dirty="0"/>
              <a:t>-&gt; </a:t>
            </a:r>
            <a:r>
              <a:rPr lang="ko-KR" altLang="en-US" sz="2800" dirty="0"/>
              <a:t>무선</a:t>
            </a:r>
            <a:r>
              <a:rPr lang="en-US" altLang="ko-KR" sz="2800" dirty="0"/>
              <a:t> </a:t>
            </a:r>
            <a:r>
              <a:rPr lang="ko-KR" altLang="en-US" sz="2800" dirty="0"/>
              <a:t>프로토콜을 다루고 있으므로 </a:t>
            </a:r>
            <a:r>
              <a:rPr lang="en-US" altLang="ko-KR" sz="2800" dirty="0"/>
              <a:t>monitor</a:t>
            </a:r>
            <a:r>
              <a:rPr lang="ko-KR" altLang="en-US" sz="2800" dirty="0"/>
              <a:t>모드로 바꿔야함 </a:t>
            </a:r>
            <a:r>
              <a:rPr lang="en-US" altLang="ko-KR" sz="2800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401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send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124932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5A95-FE39-4EB0-A61C-7750E80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2526" y="2147888"/>
            <a:ext cx="7807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down;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iwconfig</a:t>
            </a:r>
            <a:r>
              <a:rPr lang="en-US" altLang="ko-KR" sz="2400" dirty="0"/>
              <a:t> wlx909f330d5fd9 mode monitor;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up</a:t>
            </a:r>
          </a:p>
          <a:p>
            <a:r>
              <a:rPr lang="en-US" altLang="ko-KR" sz="2400" dirty="0" err="1"/>
              <a:t>iwconfig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401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send</a:t>
            </a:r>
            <a:endParaRPr lang="ko-KR" altLang="en-US" sz="3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19" y="3939582"/>
            <a:ext cx="10512565" cy="10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5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5A95-FE39-4EB0-A61C-7750E80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2526" y="2147888"/>
            <a:ext cx="7807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down;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iwconfig</a:t>
            </a:r>
            <a:r>
              <a:rPr lang="en-US" altLang="ko-KR" sz="2400" dirty="0"/>
              <a:t> wlx909f330d5fd9 mode monitor;</a:t>
            </a:r>
          </a:p>
          <a:p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wlx909f330d5fd9 up</a:t>
            </a:r>
          </a:p>
          <a:p>
            <a:r>
              <a:rPr lang="en-US" altLang="ko-KR" sz="2400" dirty="0" err="1"/>
              <a:t>iwconfig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2401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 send</a:t>
            </a:r>
            <a:endParaRPr lang="ko-KR" altLang="en-US" sz="3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19" y="3939582"/>
            <a:ext cx="10512565" cy="108005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555525" y="3805882"/>
            <a:ext cx="1919417" cy="5848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926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6E9BC-713D-4E1E-B098-438042E92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Capture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7934E4-1468-441D-BA0B-5896B9C6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56" y="2216922"/>
            <a:ext cx="11610622" cy="768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D963B-310A-424B-B787-628B74EE3293}"/>
              </a:ext>
            </a:extLst>
          </p:cNvPr>
          <p:cNvSpPr txBox="1"/>
          <p:nvPr/>
        </p:nvSpPr>
        <p:spPr>
          <a:xfrm>
            <a:off x="400756" y="3395684"/>
            <a:ext cx="6950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iface</a:t>
            </a:r>
            <a:r>
              <a:rPr lang="en-US" altLang="ko-KR" sz="2400" dirty="0"/>
              <a:t> : sniff</a:t>
            </a:r>
            <a:r>
              <a:rPr lang="ko-KR" altLang="en-US" sz="2400" dirty="0"/>
              <a:t>를 수행할 </a:t>
            </a:r>
            <a:r>
              <a:rPr lang="en-US" altLang="ko-KR" sz="2400" dirty="0"/>
              <a:t>Lan card</a:t>
            </a:r>
            <a:r>
              <a:rPr lang="ko-KR" altLang="en-US" sz="2400" dirty="0"/>
              <a:t>의 이름</a:t>
            </a:r>
            <a:endParaRPr lang="en-US" altLang="ko-KR" sz="2400" dirty="0"/>
          </a:p>
          <a:p>
            <a:r>
              <a:rPr lang="en-US" altLang="ko-KR" sz="2400" dirty="0"/>
              <a:t>prn : sniff</a:t>
            </a:r>
            <a:r>
              <a:rPr lang="ko-KR" altLang="en-US" sz="2400" dirty="0"/>
              <a:t>가 </a:t>
            </a:r>
            <a:r>
              <a:rPr lang="ko-KR" altLang="en-US" sz="2400" dirty="0" err="1"/>
              <a:t>수행될때마다</a:t>
            </a:r>
            <a:r>
              <a:rPr lang="ko-KR" altLang="en-US" sz="2400" dirty="0"/>
              <a:t> 호출할 콜백함수의 이름</a:t>
            </a:r>
            <a:endParaRPr lang="en-US" altLang="ko-KR" sz="2400" dirty="0"/>
          </a:p>
          <a:p>
            <a:r>
              <a:rPr lang="en-US" altLang="ko-KR" sz="2400" dirty="0"/>
              <a:t>timeout : sniff</a:t>
            </a:r>
            <a:r>
              <a:rPr lang="ko-KR" altLang="en-US" sz="2400" dirty="0"/>
              <a:t> 수행시간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30958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Packet</a:t>
            </a:r>
            <a:r>
              <a:rPr lang="ko-KR" altLang="en-US" sz="3400" b="1" dirty="0"/>
              <a:t> </a:t>
            </a:r>
            <a:r>
              <a:rPr lang="en-US" altLang="ko-KR" sz="3400" b="1" dirty="0"/>
              <a:t>Capture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685438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Capture</a:t>
            </a:r>
            <a:br>
              <a:rPr lang="ko-KR" altLang="en-US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20" y="4324350"/>
            <a:ext cx="11306175" cy="156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4E25E-9801-4096-ABAA-D37E9149C7A9}"/>
              </a:ext>
            </a:extLst>
          </p:cNvPr>
          <p:cNvSpPr txBox="1"/>
          <p:nvPr/>
        </p:nvSpPr>
        <p:spPr>
          <a:xfrm>
            <a:off x="335820" y="2126336"/>
            <a:ext cx="49712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기존 노트북의 </a:t>
            </a:r>
            <a:r>
              <a:rPr lang="en-US" altLang="ko-KR" sz="2400" dirty="0"/>
              <a:t>LAN</a:t>
            </a:r>
            <a:r>
              <a:rPr lang="ko-KR" altLang="en-US" sz="2400" dirty="0"/>
              <a:t>카드를 </a:t>
            </a:r>
            <a:r>
              <a:rPr lang="en-US" altLang="ko-KR" sz="2400" dirty="0"/>
              <a:t>down </a:t>
            </a:r>
          </a:p>
          <a:p>
            <a:r>
              <a:rPr lang="ko-KR" altLang="en-US" sz="2400" dirty="0"/>
              <a:t>시켜야 </a:t>
            </a:r>
            <a:r>
              <a:rPr lang="en-US" altLang="ko-KR" sz="2400" dirty="0"/>
              <a:t>Probe Request</a:t>
            </a:r>
            <a:r>
              <a:rPr lang="ko-KR" altLang="en-US" sz="2400" dirty="0"/>
              <a:t>를 보내지 않음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의도치 않은 </a:t>
            </a:r>
            <a:r>
              <a:rPr lang="en-US" altLang="ko-KR" sz="2400" dirty="0"/>
              <a:t>response receive </a:t>
            </a:r>
            <a:r>
              <a:rPr lang="ko-KR" altLang="en-US" sz="2400" dirty="0"/>
              <a:t>방지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-&gt;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ifconfig</a:t>
            </a:r>
            <a:r>
              <a:rPr lang="en-US" altLang="ko-KR" sz="2400" dirty="0"/>
              <a:t> wlp1s0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3464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Probe Request(Active </a:t>
            </a:r>
            <a:r>
              <a:rPr lang="ko-KR" altLang="en-US" sz="3400" b="1" dirty="0"/>
              <a:t>연결</a:t>
            </a:r>
            <a:r>
              <a:rPr lang="en-US" altLang="ko-KR" sz="3400" b="1" dirty="0"/>
              <a:t>)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3032389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5EC5-3BFF-4C37-A846-FB03D3D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Filtering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CADA1-9072-4D57-9482-B494E6CD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6" y="1352550"/>
            <a:ext cx="8061324" cy="550544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684086-7AF4-4921-98E3-FC2A5E25587B}"/>
              </a:ext>
            </a:extLst>
          </p:cNvPr>
          <p:cNvCxnSpPr/>
          <p:nvPr/>
        </p:nvCxnSpPr>
        <p:spPr>
          <a:xfrm>
            <a:off x="2199502" y="2928551"/>
            <a:ext cx="22736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CDC0AE-5BBF-4B06-9DDD-24FBB6D4264B}"/>
              </a:ext>
            </a:extLst>
          </p:cNvPr>
          <p:cNvSpPr txBox="1"/>
          <p:nvPr/>
        </p:nvSpPr>
        <p:spPr>
          <a:xfrm>
            <a:off x="484383" y="798552"/>
            <a:ext cx="3236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Sniff Filtering </a:t>
            </a:r>
            <a:r>
              <a:rPr lang="ko-KR" altLang="en-US" sz="3000" dirty="0"/>
              <a:t>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AF326-65D7-4C71-A247-7240F286ACC2}"/>
              </a:ext>
            </a:extLst>
          </p:cNvPr>
          <p:cNvSpPr txBox="1"/>
          <p:nvPr/>
        </p:nvSpPr>
        <p:spPr>
          <a:xfrm>
            <a:off x="5820032" y="2075935"/>
            <a:ext cx="423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Sniff</a:t>
            </a:r>
            <a:r>
              <a:rPr lang="ko-KR" altLang="en-US" sz="2400" dirty="0">
                <a:solidFill>
                  <a:srgbClr val="FF0000"/>
                </a:solidFill>
              </a:rPr>
              <a:t>한 </a:t>
            </a:r>
            <a:r>
              <a:rPr lang="ko-KR" altLang="en-US" sz="2400" dirty="0" err="1">
                <a:solidFill>
                  <a:srgbClr val="FF0000"/>
                </a:solidFill>
              </a:rPr>
              <a:t>패킷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has MAC Frame 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24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5EC5-3BFF-4C37-A846-FB03D3D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Filtering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CADA1-9072-4D57-9482-B494E6CD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4" y="1352550"/>
            <a:ext cx="8061325" cy="550545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D7A776-4464-43C8-96A3-A6149FB3D336}"/>
              </a:ext>
            </a:extLst>
          </p:cNvPr>
          <p:cNvCxnSpPr>
            <a:cxnSpLocks/>
          </p:cNvCxnSpPr>
          <p:nvPr/>
        </p:nvCxnSpPr>
        <p:spPr>
          <a:xfrm>
            <a:off x="3027406" y="3867664"/>
            <a:ext cx="58323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9FBEF7-899F-4B86-A3C3-ACF7D8D397D9}"/>
              </a:ext>
            </a:extLst>
          </p:cNvPr>
          <p:cNvSpPr txBox="1"/>
          <p:nvPr/>
        </p:nvSpPr>
        <p:spPr>
          <a:xfrm>
            <a:off x="484383" y="798552"/>
            <a:ext cx="3236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Sniff Filtering </a:t>
            </a:r>
            <a:r>
              <a:rPr lang="ko-KR" altLang="en-US" sz="3000" dirty="0"/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75A07-3920-4AFE-BDB3-EA37545E6A43}"/>
              </a:ext>
            </a:extLst>
          </p:cNvPr>
          <p:cNvSpPr txBox="1"/>
          <p:nvPr/>
        </p:nvSpPr>
        <p:spPr>
          <a:xfrm>
            <a:off x="7704466" y="2898168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DA</a:t>
            </a:r>
            <a:r>
              <a:rPr lang="ko-KR" altLang="en-US" sz="2400" dirty="0">
                <a:solidFill>
                  <a:srgbClr val="FF0000"/>
                </a:solidFill>
              </a:rPr>
              <a:t>와 </a:t>
            </a:r>
            <a:r>
              <a:rPr lang="en-US" altLang="ko-KR" sz="2400" dirty="0">
                <a:solidFill>
                  <a:srgbClr val="FF0000"/>
                </a:solidFill>
              </a:rPr>
              <a:t>SA</a:t>
            </a:r>
            <a:r>
              <a:rPr lang="ko-KR" altLang="en-US" sz="2400" dirty="0">
                <a:solidFill>
                  <a:srgbClr val="FF0000"/>
                </a:solidFill>
              </a:rPr>
              <a:t>가 올바름</a:t>
            </a:r>
            <a:r>
              <a:rPr lang="en-US" altLang="ko-KR" sz="2400" dirty="0">
                <a:solidFill>
                  <a:srgbClr val="FF0000"/>
                </a:solidFill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9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5EC5-3BFF-4C37-A846-FB03D3D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</a:t>
            </a:r>
            <a:r>
              <a:rPr lang="ko-KR" altLang="en-US"/>
              <a:t> </a:t>
            </a:r>
            <a:r>
              <a:rPr lang="en-US" altLang="ko-KR"/>
              <a:t>Filtering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CADA1-9072-4D57-9482-B494E6CD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4" y="1352550"/>
            <a:ext cx="8061325" cy="550545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818FEFC-4AAC-4AAD-832F-1BCF0A30E6AD}"/>
              </a:ext>
            </a:extLst>
          </p:cNvPr>
          <p:cNvCxnSpPr>
            <a:cxnSpLocks/>
          </p:cNvCxnSpPr>
          <p:nvPr/>
        </p:nvCxnSpPr>
        <p:spPr>
          <a:xfrm>
            <a:off x="3521676" y="4164227"/>
            <a:ext cx="42136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CF4AE8-AD63-459C-BE6F-4C9684297EB1}"/>
              </a:ext>
            </a:extLst>
          </p:cNvPr>
          <p:cNvCxnSpPr>
            <a:cxnSpLocks/>
          </p:cNvCxnSpPr>
          <p:nvPr/>
        </p:nvCxnSpPr>
        <p:spPr>
          <a:xfrm>
            <a:off x="3521676" y="5144530"/>
            <a:ext cx="42136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9B4E14-7E70-4E89-A148-115280ADA02C}"/>
              </a:ext>
            </a:extLst>
          </p:cNvPr>
          <p:cNvCxnSpPr>
            <a:cxnSpLocks/>
          </p:cNvCxnSpPr>
          <p:nvPr/>
        </p:nvCxnSpPr>
        <p:spPr>
          <a:xfrm>
            <a:off x="3521676" y="6071286"/>
            <a:ext cx="42136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01B2C5-0206-4010-BFC4-5E3CFB965B91}"/>
              </a:ext>
            </a:extLst>
          </p:cNvPr>
          <p:cNvSpPr txBox="1"/>
          <p:nvPr/>
        </p:nvSpPr>
        <p:spPr>
          <a:xfrm>
            <a:off x="484383" y="798552"/>
            <a:ext cx="3236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Sniff Filtering </a:t>
            </a:r>
            <a:r>
              <a:rPr lang="ko-KR" altLang="en-US" sz="3000" dirty="0"/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81834-D936-47F7-AD47-B505BB8707BF}"/>
              </a:ext>
            </a:extLst>
          </p:cNvPr>
          <p:cNvSpPr txBox="1"/>
          <p:nvPr/>
        </p:nvSpPr>
        <p:spPr>
          <a:xfrm>
            <a:off x="8040974" y="4682865"/>
            <a:ext cx="3576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각 </a:t>
            </a:r>
            <a:r>
              <a:rPr lang="en-US" altLang="ko-KR" sz="2400" dirty="0">
                <a:solidFill>
                  <a:srgbClr val="FF0000"/>
                </a:solidFill>
              </a:rPr>
              <a:t>State</a:t>
            </a:r>
            <a:r>
              <a:rPr lang="ko-KR" altLang="en-US" sz="2400" dirty="0">
                <a:solidFill>
                  <a:srgbClr val="FF0000"/>
                </a:solidFill>
              </a:rPr>
              <a:t>에 맞는 </a:t>
            </a:r>
            <a:r>
              <a:rPr lang="en-US" altLang="ko-KR" sz="2400" dirty="0">
                <a:solidFill>
                  <a:srgbClr val="FF0000"/>
                </a:solidFill>
              </a:rPr>
              <a:t>Response?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178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Association Response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1607427" y="3428792"/>
            <a:ext cx="34356079" cy="780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1C6B95-63B6-4D19-A63D-1461CE8D3548}"/>
              </a:ext>
            </a:extLst>
          </p:cNvPr>
          <p:cNvSpPr txBox="1"/>
          <p:nvPr/>
        </p:nvSpPr>
        <p:spPr>
          <a:xfrm>
            <a:off x="484383" y="2235200"/>
            <a:ext cx="7892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AP -&gt; STA </a:t>
            </a:r>
            <a:r>
              <a:rPr lang="ko-KR" altLang="en-US" sz="2400" dirty="0"/>
              <a:t>상황에서 </a:t>
            </a:r>
            <a:endParaRPr lang="en-US" altLang="ko-KR" sz="2400" dirty="0"/>
          </a:p>
          <a:p>
            <a:r>
              <a:rPr lang="en-US" altLang="ko-KR" sz="2400" dirty="0"/>
              <a:t>Association Response</a:t>
            </a:r>
            <a:r>
              <a:rPr lang="ko-KR" altLang="en-US" sz="2400" dirty="0"/>
              <a:t>는 </a:t>
            </a:r>
            <a:r>
              <a:rPr lang="en-US" altLang="ko-KR" sz="2400" dirty="0"/>
              <a:t>Acknowledgement</a:t>
            </a:r>
            <a:r>
              <a:rPr lang="ko-KR" altLang="en-US" sz="2400" dirty="0"/>
              <a:t>로 수신되는 현상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76065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Association Response filtering </a:t>
            </a:r>
            <a:r>
              <a:rPr lang="ko-KR" altLang="en-US" sz="3400" b="1" dirty="0"/>
              <a:t>유의사항</a:t>
            </a:r>
          </a:p>
        </p:txBody>
      </p:sp>
    </p:spTree>
    <p:extLst>
      <p:ext uri="{BB962C8B-B14F-4D97-AF65-F5344CB8AC3E}">
        <p14:creationId xmlns:p14="http://schemas.microsoft.com/office/powerpoint/2010/main" val="2346890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 Mutating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87A6-3AFF-46A5-9FC1-8B5CC1E77701}"/>
              </a:ext>
            </a:extLst>
          </p:cNvPr>
          <p:cNvSpPr txBox="1"/>
          <p:nvPr/>
        </p:nvSpPr>
        <p:spPr>
          <a:xfrm>
            <a:off x="484383" y="1241120"/>
            <a:ext cx="5878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Draw random samples from a normal (Gaussian) distribution.</a:t>
            </a:r>
          </a:p>
          <a:p>
            <a:endParaRPr lang="en-US" altLang="ko-KR" dirty="0"/>
          </a:p>
          <a:p>
            <a:r>
              <a:rPr lang="ko-KR" altLang="en-US" dirty="0" err="1"/>
              <a:t>가우시안</a:t>
            </a:r>
            <a:r>
              <a:rPr lang="ko-KR" altLang="en-US" dirty="0"/>
              <a:t> 랜덤 </a:t>
            </a:r>
            <a:r>
              <a:rPr lang="en-US" altLang="ko-KR" dirty="0"/>
              <a:t>:</a:t>
            </a:r>
            <a:r>
              <a:rPr lang="ko-KR" altLang="en-US" dirty="0"/>
              <a:t> 평균과 분산을 주고 분포에 따라서 선별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2AFDB9-2D75-45CF-A306-0D27EAF7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78" y="920586"/>
            <a:ext cx="4816666" cy="5764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345479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 err="1"/>
              <a:t>랜덤값</a:t>
            </a:r>
            <a:r>
              <a:rPr lang="ko-KR" altLang="en-US" sz="3400" b="1" dirty="0"/>
              <a:t> 산출 방식</a:t>
            </a:r>
            <a:endParaRPr lang="en-US" altLang="ko-KR" sz="3400" b="1" dirty="0"/>
          </a:p>
        </p:txBody>
      </p:sp>
    </p:spTree>
    <p:extLst>
      <p:ext uri="{BB962C8B-B14F-4D97-AF65-F5344CB8AC3E}">
        <p14:creationId xmlns:p14="http://schemas.microsoft.com/office/powerpoint/2010/main" val="301690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84F0A-7326-4935-8118-8885187B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47DD3-DC66-49E9-8E19-96E9C8649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16" y="2051222"/>
            <a:ext cx="11443368" cy="3830399"/>
          </a:xfrm>
        </p:spPr>
        <p:txBody>
          <a:bodyPr/>
          <a:lstStyle/>
          <a:p>
            <a:r>
              <a:rPr lang="ko-KR" altLang="en-US" dirty="0"/>
              <a:t>각 파일들은 자체의 포맷을 가지고 있고 애플리케이션은 그 포맷에 </a:t>
            </a:r>
            <a:r>
              <a:rPr lang="ko-KR" altLang="en-US"/>
              <a:t>맞추어서 파싱</a:t>
            </a:r>
            <a:endParaRPr lang="en-US" altLang="ko-KR"/>
          </a:p>
          <a:p>
            <a:pPr lvl="1"/>
            <a:r>
              <a:rPr lang="ko-KR" altLang="en-US"/>
              <a:t>이런 </a:t>
            </a:r>
            <a:r>
              <a:rPr lang="ko-KR" altLang="en-US" dirty="0"/>
              <a:t>과정에서 애플리케이션은 취약점을 가질 수 있다</a:t>
            </a:r>
            <a:r>
              <a:rPr lang="en-US" altLang="ko-KR" dirty="0"/>
              <a:t>. </a:t>
            </a:r>
            <a:r>
              <a:rPr lang="ko-KR" altLang="en-US" dirty="0"/>
              <a:t>포맷만 봐서는 정상적인 파일이지만</a:t>
            </a:r>
            <a:r>
              <a:rPr lang="en-US" altLang="ko-KR" dirty="0"/>
              <a:t>, </a:t>
            </a:r>
            <a:r>
              <a:rPr lang="ko-KR" altLang="en-US" dirty="0"/>
              <a:t>그 내부에 에러를 발생할 쓰레기 코드가 숨을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ko-KR" altLang="en-US" dirty="0" err="1"/>
              <a:t>퍼징은</a:t>
            </a:r>
            <a:r>
              <a:rPr lang="ko-KR" altLang="en-US" dirty="0"/>
              <a:t> 이러한 취약점을 유발할 수 있는 쓰레기 코드가 존재할 수 있는지를 </a:t>
            </a:r>
            <a:r>
              <a:rPr lang="ko-KR" altLang="en-US"/>
              <a:t>검사하는 작업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/>
              <a:t>Software Fuzzing</a:t>
            </a:r>
            <a:endParaRPr lang="ko-KR" altLang="en-US" sz="3400" dirty="0"/>
          </a:p>
        </p:txBody>
      </p:sp>
      <p:pic>
        <p:nvPicPr>
          <p:cNvPr id="5122" name="Picture 2" descr="파일 퍼징에 대한 이미지 검색결과">
            <a:extLst>
              <a:ext uri="{FF2B5EF4-FFF2-40B4-BE49-F238E27FC236}">
                <a16:creationId xmlns:a16="http://schemas.microsoft.com/office/drawing/2014/main" id="{F2E94310-B9C3-44E3-A261-A50AC2A4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079" y="3807534"/>
            <a:ext cx="3859842" cy="261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629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Mutating(</a:t>
            </a:r>
            <a:r>
              <a:rPr lang="en-US" altLang="ko-KR" dirty="0" err="1"/>
              <a:t>RadioTap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E0C11-AB82-42DB-B531-BD720F2B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26" y="2041452"/>
            <a:ext cx="5027681" cy="4731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32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Packet Mutating(</a:t>
            </a:r>
            <a:r>
              <a:rPr lang="en-US" altLang="ko-KR" sz="3600" dirty="0" err="1"/>
              <a:t>RadioTap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1760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Mutating(</a:t>
            </a:r>
            <a:r>
              <a:rPr lang="en-US" altLang="ko-KR" dirty="0" err="1"/>
              <a:t>RadioTap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2643" y="4258705"/>
            <a:ext cx="17059275" cy="192405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938160" y="4711100"/>
            <a:ext cx="3833769" cy="4194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A0888-670F-4F6C-8171-4185ACFC81B1}"/>
              </a:ext>
            </a:extLst>
          </p:cNvPr>
          <p:cNvSpPr txBox="1"/>
          <p:nvPr/>
        </p:nvSpPr>
        <p:spPr>
          <a:xfrm>
            <a:off x="484383" y="2186904"/>
            <a:ext cx="6586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RadioTap</a:t>
            </a:r>
            <a:r>
              <a:rPr lang="ko-KR" altLang="en-US" sz="2400" dirty="0"/>
              <a:t>을 </a:t>
            </a:r>
            <a:r>
              <a:rPr lang="en-US" altLang="ko-KR" sz="2400" dirty="0"/>
              <a:t>mutate</a:t>
            </a:r>
            <a:r>
              <a:rPr lang="ko-KR" altLang="en-US" sz="2400" dirty="0"/>
              <a:t>했더니 기존 </a:t>
            </a:r>
            <a:r>
              <a:rPr lang="en-US" altLang="ko-KR" sz="2400" dirty="0"/>
              <a:t>type</a:t>
            </a:r>
            <a:r>
              <a:rPr lang="ko-KR" altLang="en-US" sz="2400" dirty="0"/>
              <a:t>에 맞지 않는 </a:t>
            </a:r>
            <a:endParaRPr lang="en-US" altLang="ko-KR" sz="2400" dirty="0"/>
          </a:p>
          <a:p>
            <a:r>
              <a:rPr lang="en-US" altLang="ko-KR" sz="2400" dirty="0" err="1"/>
              <a:t>QoS</a:t>
            </a:r>
            <a:r>
              <a:rPr lang="en-US" altLang="ko-KR" sz="2400" dirty="0"/>
              <a:t> Null function type</a:t>
            </a:r>
            <a:r>
              <a:rPr lang="ko-KR" altLang="en-US" sz="2400" dirty="0"/>
              <a:t>으로 전송되는 현상발생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532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Packet Mutating(</a:t>
            </a:r>
            <a:r>
              <a:rPr lang="en-US" altLang="ko-KR" sz="3600" dirty="0" err="1"/>
              <a:t>RadioTap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68921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 Mutating(RadioTap)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CE0C11-AB82-42DB-B531-BD720F2B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26" y="2041452"/>
            <a:ext cx="5027681" cy="473148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E900FC-5603-4D9F-951E-4BC56D870211}"/>
              </a:ext>
            </a:extLst>
          </p:cNvPr>
          <p:cNvCxnSpPr/>
          <p:nvPr/>
        </p:nvCxnSpPr>
        <p:spPr>
          <a:xfrm flipH="1">
            <a:off x="3806456" y="2264735"/>
            <a:ext cx="4540102" cy="450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258BA91-6791-4E5A-94DE-45A8A0917F00}"/>
              </a:ext>
            </a:extLst>
          </p:cNvPr>
          <p:cNvCxnSpPr>
            <a:cxnSpLocks/>
          </p:cNvCxnSpPr>
          <p:nvPr/>
        </p:nvCxnSpPr>
        <p:spPr>
          <a:xfrm>
            <a:off x="3615070" y="2041452"/>
            <a:ext cx="4720856" cy="4518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30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200" dirty="0"/>
              <a:t>Packet Mutating(MAC Frame header, Body)</a:t>
            </a:r>
            <a:endParaRPr lang="ko-KR" altLang="en-US" sz="4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4EFDB-E007-4948-89AE-35CAB2DE237F}"/>
              </a:ext>
            </a:extLst>
          </p:cNvPr>
          <p:cNvSpPr txBox="1"/>
          <p:nvPr/>
        </p:nvSpPr>
        <p:spPr>
          <a:xfrm>
            <a:off x="533400" y="2339274"/>
            <a:ext cx="65630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type, subtype</a:t>
            </a:r>
            <a:r>
              <a:rPr lang="ko-KR" altLang="en-US" sz="2400" dirty="0"/>
              <a:t>을 </a:t>
            </a:r>
            <a:r>
              <a:rPr lang="en-US" altLang="ko-KR" sz="2400" dirty="0"/>
              <a:t>mutate </a:t>
            </a:r>
          </a:p>
          <a:p>
            <a:pPr marL="457206" indent="-457206">
              <a:buFont typeface="Wingdings" panose="05000000000000000000" pitchFamily="2" charset="2"/>
              <a:buChar char="à"/>
            </a:pPr>
            <a:r>
              <a:rPr lang="en-US" altLang="ko-KR" sz="2400" dirty="0"/>
              <a:t>State</a:t>
            </a:r>
            <a:r>
              <a:rPr lang="ko-KR" altLang="en-US" sz="2400" dirty="0"/>
              <a:t>에 맞지 않음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addr1, addr2, addr3</a:t>
            </a:r>
            <a:r>
              <a:rPr lang="ko-KR" altLang="en-US" sz="2400" dirty="0"/>
              <a:t>을 </a:t>
            </a:r>
            <a:r>
              <a:rPr lang="en-US" altLang="ko-KR" sz="2400" dirty="0"/>
              <a:t>mutate</a:t>
            </a:r>
          </a:p>
          <a:p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ko-KR" altLang="en-US" sz="2400" dirty="0"/>
              <a:t>목적</a:t>
            </a:r>
            <a:r>
              <a:rPr lang="en-US" altLang="ko-KR" sz="2400" dirty="0"/>
              <a:t>AP</a:t>
            </a:r>
            <a:r>
              <a:rPr lang="ko-KR" altLang="en-US" sz="2400" dirty="0"/>
              <a:t>까지 도달하지못하고</a:t>
            </a:r>
            <a:r>
              <a:rPr lang="en-US" altLang="ko-KR" sz="2400" dirty="0"/>
              <a:t>, Receive</a:t>
            </a:r>
            <a:r>
              <a:rPr lang="ko-KR" altLang="en-US" sz="2400" dirty="0"/>
              <a:t>를 못함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mutate field</a:t>
            </a:r>
            <a:r>
              <a:rPr lang="ko-KR" altLang="en-US" sz="2400" dirty="0"/>
              <a:t>대상에서 제외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 proto, </a:t>
            </a:r>
            <a:r>
              <a:rPr lang="en-US" altLang="ko-KR" sz="2400" dirty="0" err="1"/>
              <a:t>FCfield</a:t>
            </a:r>
            <a:r>
              <a:rPr lang="en-US" altLang="ko-KR" sz="2400" dirty="0"/>
              <a:t>, SC, ID, Each Frame’s Body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9F31B-1D7B-4B8F-9988-7EEA1602EC6F}"/>
              </a:ext>
            </a:extLst>
          </p:cNvPr>
          <p:cNvSpPr txBox="1"/>
          <p:nvPr/>
        </p:nvSpPr>
        <p:spPr>
          <a:xfrm>
            <a:off x="533400" y="911994"/>
            <a:ext cx="1847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8349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dirty="0"/>
              <a:t>Mutate</a:t>
            </a:r>
            <a:r>
              <a:rPr lang="ko-KR" altLang="en-US" sz="3400" b="1" dirty="0"/>
              <a:t>할</a:t>
            </a:r>
            <a:r>
              <a:rPr lang="en-US" altLang="ko-KR" sz="3400" b="1" dirty="0"/>
              <a:t> </a:t>
            </a:r>
            <a:r>
              <a:rPr lang="ko-KR" altLang="en-US" sz="3400" b="1" dirty="0"/>
              <a:t>대상 </a:t>
            </a:r>
            <a:r>
              <a:rPr lang="en-US" altLang="ko-KR" sz="3400" b="1" dirty="0"/>
              <a:t>field </a:t>
            </a:r>
            <a:r>
              <a:rPr lang="ko-KR" altLang="en-US" sz="3400" b="1" dirty="0"/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5651333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Packet Mutating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71320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Packet Mutating(MAC Frame Element)</a:t>
            </a:r>
            <a:endParaRPr lang="ko-KR" altLang="en-US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4EFDB-E007-4948-89AE-35CAB2DE237F}"/>
              </a:ext>
            </a:extLst>
          </p:cNvPr>
          <p:cNvSpPr txBox="1"/>
          <p:nvPr/>
        </p:nvSpPr>
        <p:spPr>
          <a:xfrm>
            <a:off x="533400" y="2339274"/>
            <a:ext cx="63161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보낼 수 있는 최대 </a:t>
            </a:r>
            <a:r>
              <a:rPr lang="ko-KR" altLang="en-US" sz="2400" dirty="0" err="1"/>
              <a:t>패킷의</a:t>
            </a:r>
            <a:r>
              <a:rPr lang="ko-KR" altLang="en-US" sz="2400" dirty="0"/>
              <a:t> 길이 </a:t>
            </a:r>
            <a:r>
              <a:rPr lang="en-US" altLang="ko-KR" sz="2400" dirty="0"/>
              <a:t>= </a:t>
            </a:r>
            <a:r>
              <a:rPr lang="ko-KR" altLang="en-US" sz="2400" dirty="0"/>
              <a:t>약 </a:t>
            </a:r>
            <a:r>
              <a:rPr lang="en-US" altLang="ko-KR" sz="2400" dirty="0"/>
              <a:t>1514 bytes</a:t>
            </a:r>
          </a:p>
          <a:p>
            <a:endParaRPr lang="en-US" altLang="ko-KR" sz="2400" dirty="0"/>
          </a:p>
          <a:p>
            <a:r>
              <a:rPr lang="ko-KR" altLang="en-US" sz="2400" dirty="0"/>
              <a:t>각 </a:t>
            </a:r>
            <a:r>
              <a:rPr lang="en-US" altLang="ko-KR" sz="2400" dirty="0"/>
              <a:t>MAC frame header + body</a:t>
            </a:r>
            <a:r>
              <a:rPr lang="ko-KR" altLang="en-US" sz="2400" dirty="0"/>
              <a:t>의 길이</a:t>
            </a:r>
            <a:endParaRPr lang="en-US" altLang="ko-KR" sz="2400" dirty="0"/>
          </a:p>
          <a:p>
            <a:r>
              <a:rPr lang="en-US" altLang="ko-KR" sz="2400" dirty="0"/>
              <a:t>Probe : 42</a:t>
            </a:r>
          </a:p>
          <a:p>
            <a:r>
              <a:rPr lang="en-US" altLang="ko-KR" sz="2400" dirty="0" err="1"/>
              <a:t>Auth</a:t>
            </a:r>
            <a:r>
              <a:rPr lang="en-US" altLang="ko-KR" sz="2400" dirty="0"/>
              <a:t> : 54</a:t>
            </a:r>
          </a:p>
          <a:p>
            <a:r>
              <a:rPr lang="en-US" altLang="ko-KR" sz="2400" dirty="0" err="1"/>
              <a:t>Asso</a:t>
            </a:r>
            <a:r>
              <a:rPr lang="en-US" altLang="ko-KR" sz="2400" dirty="0"/>
              <a:t> : 48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53636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BD899-78EE-487A-8E97-850F118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Packet Mutating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4EFDB-E007-4948-89AE-35CAB2DE237F}"/>
              </a:ext>
            </a:extLst>
          </p:cNvPr>
          <p:cNvSpPr txBox="1"/>
          <p:nvPr/>
        </p:nvSpPr>
        <p:spPr>
          <a:xfrm>
            <a:off x="533400" y="2339274"/>
            <a:ext cx="71577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보낼 수 있는 최대 </a:t>
            </a:r>
            <a:r>
              <a:rPr lang="ko-KR" altLang="en-US" sz="2400" dirty="0" err="1"/>
              <a:t>패킷의</a:t>
            </a:r>
            <a:r>
              <a:rPr lang="ko-KR" altLang="en-US" sz="2400" dirty="0"/>
              <a:t> 길이 </a:t>
            </a:r>
            <a:r>
              <a:rPr lang="en-US" altLang="ko-KR" sz="2400" dirty="0"/>
              <a:t>= </a:t>
            </a:r>
            <a:r>
              <a:rPr lang="ko-KR" altLang="en-US" sz="2400" dirty="0"/>
              <a:t>약 </a:t>
            </a:r>
            <a:r>
              <a:rPr lang="en-US" altLang="ko-KR" sz="2400" dirty="0"/>
              <a:t>1514 bytes</a:t>
            </a:r>
          </a:p>
          <a:p>
            <a:endParaRPr lang="en-US" altLang="ko-KR" sz="2400" dirty="0"/>
          </a:p>
          <a:p>
            <a:r>
              <a:rPr lang="en-US" altLang="ko-KR" sz="2400" dirty="0" err="1"/>
              <a:t>mutateAssoElt</a:t>
            </a:r>
            <a:r>
              <a:rPr lang="en-US" altLang="ko-KR" sz="2400" dirty="0"/>
              <a:t> = </a:t>
            </a:r>
          </a:p>
          <a:p>
            <a:r>
              <a:rPr lang="en-US" altLang="ko-KR" sz="2400" dirty="0"/>
              <a:t>	</a:t>
            </a:r>
            <a:r>
              <a:rPr lang="en-US" altLang="ko-KR" sz="2400" dirty="0" err="1"/>
              <a:t>np.bytes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np.random_integers</a:t>
            </a:r>
            <a:r>
              <a:rPr lang="en-US" altLang="ko-KR" sz="2400" dirty="0"/>
              <a:t>(0, 1514 - 48, 1)[0])</a:t>
            </a:r>
          </a:p>
          <a:p>
            <a:endParaRPr lang="en-US" altLang="ko-KR" sz="2400" dirty="0"/>
          </a:p>
          <a:p>
            <a:r>
              <a:rPr lang="en-US" altLang="ko-KR" sz="2400" dirty="0"/>
              <a:t>-&gt; 0~</a:t>
            </a:r>
            <a:r>
              <a:rPr lang="ko-KR" altLang="en-US" sz="2400" dirty="0"/>
              <a:t>최대 길이의 </a:t>
            </a:r>
            <a:r>
              <a:rPr lang="en-US" altLang="ko-KR" sz="2400" dirty="0"/>
              <a:t>bytes</a:t>
            </a:r>
            <a:r>
              <a:rPr lang="ko-KR" altLang="en-US" sz="2400" dirty="0"/>
              <a:t>를 </a:t>
            </a:r>
            <a:r>
              <a:rPr lang="ko-KR" altLang="en-US" sz="2400" dirty="0" err="1"/>
              <a:t>랜덤하게</a:t>
            </a:r>
            <a:r>
              <a:rPr lang="ko-KR" altLang="en-US" sz="2400" dirty="0"/>
              <a:t> 생성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71320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/>
              <a:t>Packet Mutating(MAC Frame Element)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2628729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/>
          </a:p>
        </p:txBody>
      </p:sp>
      <p:pic>
        <p:nvPicPr>
          <p:cNvPr id="1026" name="Picture 2" descr="802.11 frame structure에 대한 이미지 검색결과">
            <a:extLst>
              <a:ext uri="{FF2B5EF4-FFF2-40B4-BE49-F238E27FC236}">
                <a16:creationId xmlns:a16="http://schemas.microsoft.com/office/drawing/2014/main" id="{44372DFB-43DF-49FC-AC84-C5470D50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5" y="2083101"/>
            <a:ext cx="83439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46358" y="5033319"/>
            <a:ext cx="766119" cy="11368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4509" y="2553730"/>
            <a:ext cx="947352" cy="11121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328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/>
              <a:t>더 </a:t>
            </a:r>
            <a:r>
              <a:rPr lang="en-US" altLang="ko-KR" sz="3400" b="1" dirty="0"/>
              <a:t>Smart</a:t>
            </a:r>
            <a:r>
              <a:rPr lang="ko-KR" altLang="en-US" sz="3400" b="1" dirty="0"/>
              <a:t>하게</a:t>
            </a:r>
            <a:r>
              <a:rPr lang="en-US" altLang="ko-KR" sz="3400" b="1" dirty="0"/>
              <a:t> Fuzzing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671893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E5C471-DB97-4E5F-9979-6B54F9BB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5" y="2723133"/>
            <a:ext cx="10767360" cy="32686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41D17C-DA43-42C6-8A09-3937FA913BA6}"/>
              </a:ext>
            </a:extLst>
          </p:cNvPr>
          <p:cNvSpPr/>
          <p:nvPr/>
        </p:nvSpPr>
        <p:spPr>
          <a:xfrm>
            <a:off x="5277708" y="2605456"/>
            <a:ext cx="4051300" cy="6096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1766D-93A5-4E48-839E-2AE1094BBAF8}"/>
              </a:ext>
            </a:extLst>
          </p:cNvPr>
          <p:cNvSpPr txBox="1"/>
          <p:nvPr/>
        </p:nvSpPr>
        <p:spPr>
          <a:xfrm>
            <a:off x="591065" y="1042738"/>
            <a:ext cx="8595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정상적인 </a:t>
            </a:r>
            <a:r>
              <a:rPr lang="ko-KR" altLang="en-US" sz="2400" dirty="0" err="1"/>
              <a:t>패킷임에도</a:t>
            </a:r>
            <a:r>
              <a:rPr lang="ko-KR" altLang="en-US" sz="2400" dirty="0"/>
              <a:t> 응답을 기다리지 않도록</a:t>
            </a:r>
            <a:r>
              <a:rPr lang="en-US" altLang="ko-KR" sz="2400" dirty="0"/>
              <a:t>, </a:t>
            </a:r>
            <a:r>
              <a:rPr lang="ko-KR" altLang="en-US" sz="2400" dirty="0"/>
              <a:t>단편화 </a:t>
            </a:r>
            <a:r>
              <a:rPr lang="en-US" altLang="ko-KR" sz="2400" dirty="0"/>
              <a:t>field</a:t>
            </a:r>
            <a:r>
              <a:rPr lang="ko-KR" altLang="en-US" sz="2400" dirty="0"/>
              <a:t>를 </a:t>
            </a:r>
            <a:r>
              <a:rPr lang="en-US" altLang="ko-KR" sz="24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328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/>
              <a:t>더 </a:t>
            </a:r>
            <a:r>
              <a:rPr lang="en-US" altLang="ko-KR" sz="3400" b="1" dirty="0"/>
              <a:t>Smart</a:t>
            </a:r>
            <a:r>
              <a:rPr lang="ko-KR" altLang="en-US" sz="3400" b="1" dirty="0"/>
              <a:t>하게</a:t>
            </a:r>
            <a:r>
              <a:rPr lang="en-US" altLang="ko-KR" sz="3400" b="1" dirty="0"/>
              <a:t> Fuzzing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7604986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/>
          </a:p>
        </p:txBody>
      </p:sp>
      <p:sp>
        <p:nvSpPr>
          <p:cNvPr id="5" name="AutoShape 2" descr="본문 이미지 1">
            <a:extLst>
              <a:ext uri="{FF2B5EF4-FFF2-40B4-BE49-F238E27FC236}">
                <a16:creationId xmlns:a16="http://schemas.microsoft.com/office/drawing/2014/main" id="{791CCE58-CA45-42DD-B3AF-F5494A84D1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1" y="3276601"/>
            <a:ext cx="34925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DCFE5F-8071-496E-BE2D-9A74A37D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59" y="2810780"/>
            <a:ext cx="8149216" cy="3907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A452E-D756-4A76-8105-AA46610A4DF8}"/>
              </a:ext>
            </a:extLst>
          </p:cNvPr>
          <p:cNvSpPr txBox="1"/>
          <p:nvPr/>
        </p:nvSpPr>
        <p:spPr>
          <a:xfrm>
            <a:off x="901356" y="1085083"/>
            <a:ext cx="8595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정상적인 </a:t>
            </a:r>
            <a:r>
              <a:rPr lang="ko-KR" altLang="en-US" sz="2400" dirty="0" err="1"/>
              <a:t>패킷임에도</a:t>
            </a:r>
            <a:r>
              <a:rPr lang="ko-KR" altLang="en-US" sz="2400" dirty="0"/>
              <a:t> 응답을 기다리지 않도록</a:t>
            </a:r>
            <a:r>
              <a:rPr lang="en-US" altLang="ko-KR" sz="2400" dirty="0"/>
              <a:t>, </a:t>
            </a:r>
            <a:r>
              <a:rPr lang="ko-KR" altLang="en-US" sz="2400" dirty="0"/>
              <a:t>단편화 </a:t>
            </a:r>
            <a:r>
              <a:rPr lang="en-US" altLang="ko-KR" sz="2400" dirty="0"/>
              <a:t>field</a:t>
            </a:r>
            <a:r>
              <a:rPr lang="ko-KR" altLang="en-US" sz="2400" dirty="0"/>
              <a:t>를 </a:t>
            </a:r>
            <a:r>
              <a:rPr lang="en-US" altLang="ko-KR" sz="24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328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/>
              <a:t>더 </a:t>
            </a:r>
            <a:r>
              <a:rPr lang="en-US" altLang="ko-KR" sz="3400" b="1" dirty="0"/>
              <a:t>Smart</a:t>
            </a:r>
            <a:r>
              <a:rPr lang="ko-KR" altLang="en-US" sz="3400" b="1" dirty="0"/>
              <a:t>하게</a:t>
            </a:r>
            <a:r>
              <a:rPr lang="en-US" altLang="ko-KR" sz="3400" b="1" dirty="0"/>
              <a:t> Fuzzing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9951648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E2D2E-EBAE-420A-AF8E-725A4D2A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Fuzzing in Scapy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6391"/>
            <a:ext cx="10414677" cy="7321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038" y="3537812"/>
            <a:ext cx="113846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mutateDot11Body.FCfield = </a:t>
            </a:r>
            <a:r>
              <a:rPr lang="en-US" altLang="ko-KR" sz="2500" err="1"/>
              <a:t>np.random_integers</a:t>
            </a:r>
            <a:r>
              <a:rPr lang="en-US" altLang="ko-KR" sz="2500"/>
              <a:t>(0, 256 - 1, 1)[0] | b'1000'    </a:t>
            </a:r>
          </a:p>
          <a:p>
            <a:r>
              <a:rPr lang="en-US" altLang="ko-KR" sz="2500"/>
              <a:t>mutateDot11Body.SC = </a:t>
            </a:r>
            <a:r>
              <a:rPr lang="en-US" altLang="ko-KR" sz="2500" err="1"/>
              <a:t>np.random_integers</a:t>
            </a:r>
            <a:r>
              <a:rPr lang="en-US" altLang="ko-KR" sz="2500"/>
              <a:t>(0, 256 ** 2 - 1, 1)[0] &amp; b'1111111111110000'</a:t>
            </a:r>
            <a:endParaRPr lang="ko-KR" altLang="en-US" sz="2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F60A7-21B8-4725-9C35-C3A837FD581B}"/>
              </a:ext>
            </a:extLst>
          </p:cNvPr>
          <p:cNvSpPr txBox="1"/>
          <p:nvPr/>
        </p:nvSpPr>
        <p:spPr>
          <a:xfrm>
            <a:off x="484383" y="1241120"/>
            <a:ext cx="4328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dirty="0"/>
              <a:t>더 </a:t>
            </a:r>
            <a:r>
              <a:rPr lang="en-US" altLang="ko-KR" sz="3400" b="1" dirty="0"/>
              <a:t>Smart</a:t>
            </a:r>
            <a:r>
              <a:rPr lang="ko-KR" altLang="en-US" sz="3400" b="1" dirty="0"/>
              <a:t>하게</a:t>
            </a:r>
            <a:r>
              <a:rPr lang="en-US" altLang="ko-KR" sz="3400" b="1" dirty="0"/>
              <a:t> Fuzzing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47873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C90E8-37F1-4C88-8930-8690DAAF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0E5E5F-5C29-4EAE-AD81-239E7EE58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16" y="1952368"/>
            <a:ext cx="11443368" cy="3929253"/>
          </a:xfrm>
        </p:spPr>
        <p:txBody>
          <a:bodyPr/>
          <a:lstStyle/>
          <a:p>
            <a:r>
              <a:rPr lang="ko-KR" altLang="en-US" dirty="0"/>
              <a:t>네트워크 프로토콜 </a:t>
            </a:r>
            <a:r>
              <a:rPr lang="ko-KR" altLang="en-US" dirty="0" err="1"/>
              <a:t>퍼징은</a:t>
            </a:r>
            <a:r>
              <a:rPr lang="ko-KR" altLang="en-US" dirty="0"/>
              <a:t> 서버의 </a:t>
            </a:r>
            <a:r>
              <a:rPr lang="ko-KR" altLang="en-US" dirty="0" err="1"/>
              <a:t>데몬을</a:t>
            </a:r>
            <a:r>
              <a:rPr lang="ko-KR" altLang="en-US" dirty="0"/>
              <a:t> 대상으로 하여 조작된 패킷을 전송하는 행위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네트워크 프로토콜 </a:t>
            </a:r>
            <a:r>
              <a:rPr lang="ko-KR" altLang="en-US" dirty="0" err="1"/>
              <a:t>퍼저는</a:t>
            </a:r>
            <a:r>
              <a:rPr lang="ko-KR" altLang="en-US" dirty="0"/>
              <a:t> 클라이언트의 입장에서 메시지를 조작하여 소켓을 통해 서버로 전송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917AB-7D2A-479C-ABDA-2393EDCDF109}"/>
              </a:ext>
            </a:extLst>
          </p:cNvPr>
          <p:cNvSpPr txBox="1"/>
          <p:nvPr/>
        </p:nvSpPr>
        <p:spPr>
          <a:xfrm>
            <a:off x="484383" y="889888"/>
            <a:ext cx="3482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/>
              <a:t>Network</a:t>
            </a:r>
            <a:r>
              <a:rPr lang="en-US" altLang="ko-KR" sz="3600" dirty="0"/>
              <a:t> Fuzzing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F54865-E641-4E16-8C71-DA5F9BD9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732" y="3551171"/>
            <a:ext cx="9142535" cy="23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4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8D5D5-9BAB-4C8C-9AEB-CCAA84AF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000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452931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DF563-C7C2-4C2A-A799-D68A036C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개선점 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AF1DE-7638-4193-B160-8FE86C9A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37838" y="2405458"/>
            <a:ext cx="10883900" cy="815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000" dirty="0"/>
              <a:t>암호화된 </a:t>
            </a:r>
            <a:r>
              <a:rPr lang="en-US" altLang="ko-KR" sz="3000" dirty="0"/>
              <a:t>AP</a:t>
            </a:r>
            <a:r>
              <a:rPr lang="ko-KR" altLang="en-US" sz="3000" dirty="0"/>
              <a:t>로 </a:t>
            </a:r>
            <a:r>
              <a:rPr lang="en-US" altLang="ko-KR" sz="3000" dirty="0"/>
              <a:t>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5227A-A6DE-42EC-A869-BE29242DA0A6}"/>
              </a:ext>
            </a:extLst>
          </p:cNvPr>
          <p:cNvSpPr txBox="1"/>
          <p:nvPr/>
        </p:nvSpPr>
        <p:spPr>
          <a:xfrm>
            <a:off x="484383" y="1238602"/>
            <a:ext cx="18197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개선점 </a:t>
            </a:r>
            <a:r>
              <a:rPr lang="en-US" altLang="ko-KR" sz="3400" dirty="0"/>
              <a:t>1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32744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DF563-C7C2-4C2A-A799-D68A036C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개선점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AF1DE-7638-4193-B160-8FE86C9A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83" y="2348398"/>
            <a:ext cx="108839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mutate</a:t>
            </a:r>
            <a:r>
              <a:rPr lang="ko-KR" altLang="en-US" dirty="0"/>
              <a:t>된 패킷을 </a:t>
            </a:r>
            <a:r>
              <a:rPr lang="en-US" altLang="ko-KR" dirty="0"/>
              <a:t>1000</a:t>
            </a:r>
            <a:r>
              <a:rPr lang="ko-KR" altLang="en-US" dirty="0"/>
              <a:t>개씩 보낸다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그 후</a:t>
            </a:r>
            <a:r>
              <a:rPr lang="en-US" altLang="ko-KR" dirty="0"/>
              <a:t>, normal </a:t>
            </a:r>
            <a:r>
              <a:rPr lang="ko-KR" altLang="en-US" dirty="0"/>
              <a:t>패킷을 보내서 </a:t>
            </a:r>
            <a:r>
              <a:rPr lang="en-US" altLang="ko-KR" dirty="0"/>
              <a:t>response</a:t>
            </a:r>
            <a:r>
              <a:rPr lang="ko-KR" altLang="en-US" dirty="0"/>
              <a:t>를 확인하는 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3. 1000</a:t>
            </a:r>
            <a:r>
              <a:rPr lang="ko-KR" altLang="en-US" dirty="0"/>
              <a:t>개중 어떤 패킷이 </a:t>
            </a:r>
            <a:r>
              <a:rPr lang="en-US" altLang="ko-KR" dirty="0"/>
              <a:t>Crush</a:t>
            </a:r>
            <a:r>
              <a:rPr lang="ko-KR" altLang="en-US" dirty="0"/>
              <a:t>를 냈을까</a:t>
            </a:r>
            <a:r>
              <a:rPr lang="en-US" altLang="ko-KR" dirty="0"/>
              <a:t>???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1C1100-C9B7-42A8-B6A3-340EB4D4CC1B}"/>
              </a:ext>
            </a:extLst>
          </p:cNvPr>
          <p:cNvSpPr txBox="1"/>
          <p:nvPr/>
        </p:nvSpPr>
        <p:spPr>
          <a:xfrm>
            <a:off x="484383" y="1210072"/>
            <a:ext cx="18197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개선점 </a:t>
            </a:r>
            <a:r>
              <a:rPr lang="en-US" altLang="ko-KR" sz="3400" dirty="0"/>
              <a:t>2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431110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DF563-C7C2-4C2A-A799-D68A036C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개선점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AF1DE-7638-4193-B160-8FE86C9A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2348398"/>
            <a:ext cx="108839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mutate</a:t>
            </a:r>
            <a:r>
              <a:rPr lang="ko-KR" altLang="en-US" dirty="0"/>
              <a:t>된 패킷을 </a:t>
            </a:r>
            <a:r>
              <a:rPr lang="en-US" altLang="ko-KR" dirty="0"/>
              <a:t>1000</a:t>
            </a:r>
            <a:r>
              <a:rPr lang="ko-KR" altLang="en-US" dirty="0"/>
              <a:t>개씩 보낸다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그 후</a:t>
            </a:r>
            <a:r>
              <a:rPr lang="en-US" altLang="ko-KR" dirty="0"/>
              <a:t>, normal </a:t>
            </a:r>
            <a:r>
              <a:rPr lang="ko-KR" altLang="en-US" dirty="0"/>
              <a:t>패킷을 보내서 </a:t>
            </a:r>
            <a:r>
              <a:rPr lang="en-US" altLang="ko-KR" dirty="0"/>
              <a:t>response</a:t>
            </a:r>
            <a:r>
              <a:rPr lang="ko-KR" altLang="en-US" dirty="0"/>
              <a:t>를 확인하는 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3. 1000</a:t>
            </a:r>
            <a:r>
              <a:rPr lang="ko-KR" altLang="en-US" dirty="0"/>
              <a:t>개중 어떤 패킷이 </a:t>
            </a:r>
            <a:r>
              <a:rPr lang="en-US" altLang="ko-KR" dirty="0"/>
              <a:t>Crush</a:t>
            </a:r>
            <a:r>
              <a:rPr lang="ko-KR" altLang="en-US" dirty="0"/>
              <a:t>를 냈을까</a:t>
            </a:r>
            <a:r>
              <a:rPr lang="en-US" altLang="ko-KR" dirty="0"/>
              <a:t>???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Crush </a:t>
            </a:r>
            <a:r>
              <a:rPr lang="ko-KR" altLang="en-US" dirty="0"/>
              <a:t>패킷 추적 모듈 추가 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D87E4-778D-4696-A7C1-6287DE2B3F6E}"/>
              </a:ext>
            </a:extLst>
          </p:cNvPr>
          <p:cNvSpPr txBox="1"/>
          <p:nvPr/>
        </p:nvSpPr>
        <p:spPr>
          <a:xfrm>
            <a:off x="469900" y="1210072"/>
            <a:ext cx="18197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개선점 </a:t>
            </a:r>
            <a:r>
              <a:rPr lang="en-US" altLang="ko-KR" sz="3400" dirty="0"/>
              <a:t>2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420683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7B1D2-0242-4A0C-B1F1-C59AE57A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개선점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452B1-F537-4835-845E-0843B64A7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83" y="2289347"/>
            <a:ext cx="11443368" cy="472909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추적된 패킷이 왜 이 </a:t>
            </a:r>
            <a:r>
              <a:rPr lang="en-US" altLang="ko-KR" dirty="0"/>
              <a:t>AP</a:t>
            </a:r>
            <a:r>
              <a:rPr lang="ko-KR" altLang="en-US" dirty="0"/>
              <a:t>에 </a:t>
            </a:r>
            <a:r>
              <a:rPr lang="en-US" altLang="ko-KR" dirty="0"/>
              <a:t>Crush</a:t>
            </a:r>
            <a:r>
              <a:rPr lang="ko-KR" altLang="en-US" dirty="0"/>
              <a:t>를 유발했나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패킷의 </a:t>
            </a:r>
            <a:r>
              <a:rPr lang="en-US" altLang="ko-KR" dirty="0"/>
              <a:t>Crush </a:t>
            </a:r>
            <a:r>
              <a:rPr lang="ko-KR" altLang="en-US" dirty="0"/>
              <a:t>유발 이유 분석 기능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1C032-BABE-4B30-85E1-1101499C2396}"/>
              </a:ext>
            </a:extLst>
          </p:cNvPr>
          <p:cNvSpPr txBox="1"/>
          <p:nvPr/>
        </p:nvSpPr>
        <p:spPr>
          <a:xfrm>
            <a:off x="484383" y="1180546"/>
            <a:ext cx="18197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/>
              <a:t>개선점 </a:t>
            </a:r>
            <a:r>
              <a:rPr lang="en-US" altLang="ko-KR" sz="3400" dirty="0"/>
              <a:t>3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9464367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039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7932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11C5E-C48D-4E03-AEC3-2D274F05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4A4FC-E71A-41B2-8DA3-BB606F22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>
                <a:hlinkClick r:id="rId2"/>
              </a:rPr>
              <a:t>http://blog.naver.com/siye1100/110171893416</a:t>
            </a:r>
            <a:r>
              <a:rPr lang="en-US" altLang="ko-KR"/>
              <a:t>(</a:t>
            </a:r>
            <a:r>
              <a:rPr lang="ko-KR" altLang="en-US"/>
              <a:t>연결방식</a:t>
            </a:r>
            <a:r>
              <a:rPr lang="en-US" altLang="ko-KR"/>
              <a:t>)</a:t>
            </a:r>
            <a:endParaRPr lang="ko-KR" altLang="en-US"/>
          </a:p>
          <a:p>
            <a:r>
              <a:rPr lang="en-US" altLang="ko-KR">
                <a:hlinkClick r:id="rId3"/>
              </a:rPr>
              <a:t>http://www.ktword.co.kr/index.php</a:t>
            </a:r>
            <a:r>
              <a:rPr lang="en-US" altLang="ko-KR"/>
              <a:t> (</a:t>
            </a:r>
            <a:r>
              <a:rPr lang="ko-KR" altLang="en-US"/>
              <a:t>프레임 설명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4"/>
              </a:rPr>
              <a:t>https://mrncciew.com/2014/10/28/802-11-mgmt-association-reqresponse/</a:t>
            </a:r>
            <a:r>
              <a:rPr lang="en-US" altLang="ko-KR"/>
              <a:t> (</a:t>
            </a:r>
            <a:r>
              <a:rPr lang="ko-KR" altLang="en-US"/>
              <a:t>프레임 설명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5"/>
              </a:rPr>
              <a:t>https://github.com/secdev/scapy </a:t>
            </a:r>
            <a:r>
              <a:rPr lang="en-US" altLang="ko-KR"/>
              <a:t>(Scapy</a:t>
            </a:r>
            <a:r>
              <a:rPr lang="ko-KR" altLang="en-US"/>
              <a:t>코드 분석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6"/>
              </a:rPr>
              <a:t>http://www.secdev.org/projects/scapy/files/scapydoc.pdf</a:t>
            </a:r>
            <a:r>
              <a:rPr lang="en-US" altLang="ko-KR"/>
              <a:t> (scapy document)</a:t>
            </a:r>
          </a:p>
          <a:p>
            <a:r>
              <a:rPr lang="en-US" altLang="ko-KR">
                <a:hlinkClick r:id="rId7"/>
              </a:rPr>
              <a:t>http://hisjournal.net/doc/[KUCIS_Project]_Fuzzing_for_Finding_Vulnerabilities_by_CERT-IS.pdf</a:t>
            </a:r>
            <a:r>
              <a:rPr lang="en-US" altLang="ko-KR"/>
              <a:t> (fuzzing </a:t>
            </a:r>
            <a:r>
              <a:rPr lang="ko-KR" altLang="en-US"/>
              <a:t>개념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8"/>
              </a:rPr>
              <a:t>http://secuinside.com/archive/2016/2016-1-3.pdf</a:t>
            </a:r>
            <a:r>
              <a:rPr lang="en-US" altLang="ko-KR"/>
              <a:t> (fuzzer</a:t>
            </a:r>
            <a:r>
              <a:rPr lang="ko-KR" altLang="en-US"/>
              <a:t> 개념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9"/>
              </a:rPr>
              <a:t>https://wlan1nde.wordpress.com/2016/06/28/using-scapy-to-send-wlan-frames/</a:t>
            </a:r>
            <a:r>
              <a:rPr lang="en-US" altLang="ko-KR"/>
              <a:t> (fuzzer </a:t>
            </a:r>
            <a:r>
              <a:rPr lang="ko-KR" altLang="en-US"/>
              <a:t>코드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10"/>
              </a:rPr>
              <a:t>https://stackoverflow.com/questions/22670510/wireless-data-packet-capturing-with-help-of-scapy</a:t>
            </a:r>
            <a:r>
              <a:rPr lang="en-US" altLang="ko-KR"/>
              <a:t> (packet filter)</a:t>
            </a:r>
          </a:p>
          <a:p>
            <a:r>
              <a:rPr lang="en-US" altLang="ko-KR">
                <a:hlinkClick r:id="rId11"/>
              </a:rPr>
              <a:t>https://github.com/0xd012/wifuzzit</a:t>
            </a:r>
            <a:r>
              <a:rPr lang="en-US" altLang="ko-KR"/>
              <a:t> (fuzzer code)</a:t>
            </a:r>
          </a:p>
          <a:p>
            <a:r>
              <a:rPr lang="en-US" altLang="ko-KR">
                <a:hlinkClick r:id="rId12"/>
              </a:rPr>
              <a:t>https://github.com/OpenRCE/sulley</a:t>
            </a:r>
            <a:r>
              <a:rPr lang="en-US" altLang="ko-KR"/>
              <a:t> (fuzzer framework)</a:t>
            </a:r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105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B2A9D-200A-439B-9EFD-45676749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여기서부턴 예상질문</a:t>
            </a:r>
            <a:r>
              <a:rPr lang="en-US" altLang="ko-KR"/>
              <a:t>, </a:t>
            </a:r>
            <a:r>
              <a:rPr lang="ko-KR" altLang="en-US"/>
              <a:t>실습필요자료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FF1DF6-AC36-4DDB-9944-1C88D35E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0171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43174-B2F2-4B2A-8300-B79AB4D6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2EC6A7-B21D-4320-A91D-28FF6B9CC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2" y="2426494"/>
            <a:ext cx="83343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1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8FD61-C9F3-4BC7-8D5C-372A53F1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32828-F35C-4941-A2C0-EE7825FE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400" dirty="0"/>
              <a:t>Fuzzing</a:t>
            </a:r>
            <a:r>
              <a:rPr lang="ko-KR" altLang="en-US" sz="3400" dirty="0"/>
              <a:t>의 단계</a:t>
            </a:r>
            <a:endParaRPr lang="en-US" altLang="ko-KR" sz="3400" dirty="0"/>
          </a:p>
          <a:p>
            <a:pPr marL="0" indent="0" algn="ctr">
              <a:buNone/>
            </a:pPr>
            <a:endParaRPr lang="en-US" altLang="ko-KR" sz="3000" dirty="0"/>
          </a:p>
          <a:p>
            <a:pPr marL="0" indent="0" algn="ctr">
              <a:buNone/>
            </a:pPr>
            <a:r>
              <a:rPr lang="ko-KR" altLang="en-US" sz="3000" dirty="0"/>
              <a:t>단순 </a:t>
            </a:r>
            <a:r>
              <a:rPr lang="ko-KR" altLang="en-US" sz="3000" dirty="0" err="1"/>
              <a:t>퍼징</a:t>
            </a:r>
            <a:r>
              <a:rPr lang="en-US" altLang="ko-KR" sz="3000" dirty="0"/>
              <a:t>(Simple fuzzing)</a:t>
            </a:r>
          </a:p>
          <a:p>
            <a:pPr marL="0" indent="0" algn="ctr">
              <a:buNone/>
            </a:pPr>
            <a:endParaRPr lang="en-US" altLang="ko-KR" sz="5400" dirty="0"/>
          </a:p>
          <a:p>
            <a:pPr marL="0" indent="0" algn="ctr">
              <a:buNone/>
            </a:pPr>
            <a:r>
              <a:rPr lang="ko-KR" altLang="en-US" sz="4400" dirty="0"/>
              <a:t>스마트 </a:t>
            </a:r>
            <a:r>
              <a:rPr lang="ko-KR" altLang="en-US" sz="4400" dirty="0" err="1"/>
              <a:t>퍼징</a:t>
            </a:r>
            <a:r>
              <a:rPr lang="en-US" altLang="ko-KR" sz="4400" dirty="0"/>
              <a:t>(Smart Fuzzing)</a:t>
            </a:r>
          </a:p>
          <a:p>
            <a:pPr marL="0" indent="0" algn="ctr">
              <a:buNone/>
            </a:pPr>
            <a:endParaRPr lang="en-US" altLang="ko-KR" sz="5400" dirty="0"/>
          </a:p>
          <a:p>
            <a:pPr marL="0" indent="0" algn="ctr">
              <a:buNone/>
            </a:pPr>
            <a:r>
              <a:rPr lang="ko-KR" altLang="en-US" sz="5400" dirty="0" err="1"/>
              <a:t>스테이트</a:t>
            </a:r>
            <a:r>
              <a:rPr lang="ko-KR" altLang="en-US" sz="5400" dirty="0"/>
              <a:t> </a:t>
            </a:r>
            <a:r>
              <a:rPr lang="ko-KR" altLang="en-US" sz="5400" dirty="0" err="1"/>
              <a:t>퍼징</a:t>
            </a:r>
            <a:r>
              <a:rPr lang="en-US" altLang="ko-KR" sz="5400" dirty="0"/>
              <a:t>(State Fuzzing)</a:t>
            </a:r>
          </a:p>
        </p:txBody>
      </p:sp>
    </p:spTree>
    <p:extLst>
      <p:ext uri="{BB962C8B-B14F-4D97-AF65-F5344CB8AC3E}">
        <p14:creationId xmlns:p14="http://schemas.microsoft.com/office/powerpoint/2010/main" val="41578591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26178-E7F4-4F5B-8406-06824018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Wireshark Filter Condition for </a:t>
            </a:r>
            <a:br>
              <a:rPr lang="en-US" altLang="ko-KR"/>
            </a:br>
            <a:r>
              <a:rPr lang="en-US" altLang="ko-KR"/>
              <a:t>MAC Frame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4C262-2441-4A7F-B990-1AAF2515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5000" err="1"/>
              <a:t>wlan.fc.type_subtype</a:t>
            </a:r>
            <a:r>
              <a:rPr lang="en-US" altLang="ko-KR" sz="5000"/>
              <a:t> == 8</a:t>
            </a:r>
          </a:p>
          <a:p>
            <a:pPr marL="0" indent="0" algn="ctr">
              <a:buNone/>
            </a:pPr>
            <a:r>
              <a:rPr lang="en-US" altLang="ko-KR" sz="5000"/>
              <a:t>Or </a:t>
            </a:r>
            <a:r>
              <a:rPr lang="en-US" altLang="ko-KR" sz="5000" err="1"/>
              <a:t>wlan.fc.type_subtype</a:t>
            </a:r>
            <a:r>
              <a:rPr lang="en-US" altLang="ko-KR" sz="5000"/>
              <a:t> == 11</a:t>
            </a:r>
          </a:p>
          <a:p>
            <a:pPr marL="0" indent="0" algn="ctr">
              <a:buNone/>
            </a:pPr>
            <a:r>
              <a:rPr lang="en-US" altLang="ko-KR" sz="5000"/>
              <a:t>Or </a:t>
            </a:r>
            <a:r>
              <a:rPr lang="en-US" altLang="ko-KR" sz="5000" err="1"/>
              <a:t>wlan.fc.type_subtype</a:t>
            </a:r>
            <a:r>
              <a:rPr lang="en-US" altLang="ko-KR" sz="5000"/>
              <a:t> == 0</a:t>
            </a:r>
            <a:endParaRPr lang="ko-KR" altLang="en-US" sz="5000"/>
          </a:p>
          <a:p>
            <a:pPr marL="0" indent="0" algn="ctr">
              <a:buNone/>
            </a:pPr>
            <a:r>
              <a:rPr lang="en-US" altLang="ko-KR" sz="5000"/>
              <a:t>Or </a:t>
            </a:r>
            <a:r>
              <a:rPr lang="en-US" altLang="ko-KR" sz="5000" err="1"/>
              <a:t>wlan.fc.type_subtype</a:t>
            </a:r>
            <a:r>
              <a:rPr lang="en-US" altLang="ko-KR" sz="5000"/>
              <a:t> == 1</a:t>
            </a:r>
            <a:endParaRPr lang="ko-KR" altLang="en-US" sz="5000"/>
          </a:p>
          <a:p>
            <a:pPr marL="0" indent="0" algn="ctr">
              <a:buNone/>
            </a:pPr>
            <a:endParaRPr lang="ko-KR" altLang="en-US" sz="5000"/>
          </a:p>
        </p:txBody>
      </p:sp>
    </p:spTree>
    <p:extLst>
      <p:ext uri="{BB962C8B-B14F-4D97-AF65-F5344CB8AC3E}">
        <p14:creationId xmlns:p14="http://schemas.microsoft.com/office/powerpoint/2010/main" val="2909938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480E-C71F-4C44-B76E-70048BDB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Asso</a:t>
            </a:r>
            <a:r>
              <a:rPr lang="en-US" altLang="ko-KR"/>
              <a:t>- listen Interval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5FC1F-3044-402C-B47B-993770F55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/>
              <a:t>Listen Interval:</a:t>
            </a:r>
            <a:br>
              <a:rPr lang="en-US" altLang="ko-KR"/>
            </a:br>
            <a:r>
              <a:rPr lang="en-US" altLang="ko-KR"/>
              <a:t>The Listen Interval field is used to indicate to the AP how often a STA in power save mode wakes to listen to Beacon management frames. It is expressed in units of beacon interval. The value 0 might be used by a STA that never enters power save mode. An AP may use the Listen Interval information in determining the lifetime of frames that it buffers for a STA.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1587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480E-C71F-4C44-B76E-70048BDB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Asso</a:t>
            </a:r>
            <a:r>
              <a:rPr lang="en-US" altLang="ko-KR"/>
              <a:t>- listen Interval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14AB8A-80DB-47B7-8350-B585EDA0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962"/>
            <a:ext cx="10755146" cy="37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59646-4992-4BF1-B89E-33C2BDC6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Field </a:t>
            </a:r>
            <a:r>
              <a:rPr lang="ko-KR" altLang="en-US"/>
              <a:t>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DCF36-D3D9-42E3-AAA9-71243286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Duration : </a:t>
            </a:r>
            <a:r>
              <a:rPr lang="ko-KR" altLang="en-US"/>
              <a:t>대기 시간 범위</a:t>
            </a:r>
            <a:endParaRPr lang="en-US" altLang="ko-KR"/>
          </a:p>
          <a:p>
            <a:r>
              <a:rPr lang="en-US" altLang="ko-KR"/>
              <a:t>ID : </a:t>
            </a:r>
            <a:r>
              <a:rPr lang="ko-KR" altLang="en-US"/>
              <a:t>스테이션의 </a:t>
            </a:r>
            <a:r>
              <a:rPr lang="en-US" altLang="ko-KR"/>
              <a:t>ID </a:t>
            </a:r>
            <a:r>
              <a:rPr lang="ko-KR" altLang="en-US"/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812207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7C0C2-915A-4F80-A9B9-E52BAB8D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Field </a:t>
            </a:r>
            <a:r>
              <a:rPr lang="ko-KR" altLang="en-US"/>
              <a:t>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20AD6-B0C9-4EC0-99FC-CD6C1760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7975"/>
            <a:ext cx="1060955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32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802.11 MAC Frame Field </a:t>
            </a:r>
            <a:r>
              <a:rPr lang="ko-KR" altLang="en-US"/>
              <a:t>설명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3" y="1690688"/>
            <a:ext cx="53244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51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1760E-229B-48BF-88F7-72871A2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BSS?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F8F79-61F5-4FA4-9EA5-613237EF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1187"/>
            <a:ext cx="9015808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482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8034B-EDCC-4128-9FB1-00397F51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BSS?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42" y="1690688"/>
            <a:ext cx="70294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544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41099-8FFE-4CB3-888B-028996FA4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Tim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30650F-65CD-4EFA-8D2C-615DC32E1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292" y="1825625"/>
            <a:ext cx="868859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2" tooltip=" AP (Access Point) ㅇ 무선 LAN에서 기지국 역할을 하는 소출력 무선기기   - Infrastructure mode에서 사용됨 ☞ 무선 LAN 토폴로지 참조 "/>
              </a:rPr>
              <a:t>AP</a:t>
            </a: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에서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3" tooltip=" 무선 LAN 802.11 비콘 프레임 ㅇ AP가 자신이 관할하는 무선 네트워크(BSS[무선LAN])의 존재를 정기적으로 알리는 방송 프레임 ㅇ 802.11 관리프레임 종류 중 하나 "/>
              </a:rPr>
              <a:t>비콘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3" tooltip=" 무선 LAN 802.11 비콘 프레임 ㅇ AP가 자신이 관할하는 무선 네트워크(BSS[무선LAN])의 존재를 정기적으로 알리는 방송 프레임 ㅇ 802.11 관리프레임 종류 중 하나 "/>
              </a:rPr>
              <a:t> 프레임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을 통해 </a:t>
            </a: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4" tooltip=" 전송 이란? ㅇ 요구되는 정보 신호를 전송매체를 통해 공간의 한 점에서 다른 점으로 전달하는 기능 ㅇ 단말 및 교환과 함께 통신망을 구성하는 3대 요소/기능 중의 하나 "/>
              </a:rPr>
              <a:t>전송</a:t>
            </a: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시키는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hlinkClick r:id="rId5" tooltip=" 정보(량) ㅇ 정보는 일견 추상적이지만, 이에대해 공학적인 설명 및 응용이 가능하려면, ㅇ 반드시 측정이 가능한 물리량으로 표현하여야 한다. 즉, 정보량을 정의하여야 한다. "/>
              </a:rPr>
              <a:t>정보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필</a:t>
            </a:r>
            <a:r>
              <a:rPr lang="ko-KR" altLang="en-US" sz="3000" dirty="0">
                <a:solidFill>
                  <a:srgbClr val="000000"/>
                </a:solidFill>
                <a:latin typeface="Arial Unicode MS"/>
              </a:rPr>
              <a:t>드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942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8034B-EDCC-4128-9FB1-00397F51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BSS?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8" y="1690688"/>
            <a:ext cx="48101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78081"/>
      </p:ext>
    </p:extLst>
  </p:cSld>
  <p:clrMapOvr>
    <a:masterClrMapping/>
  </p:clrMapOvr>
</p:sld>
</file>

<file path=ppt/theme/theme1.xml><?xml version="1.0" encoding="utf-8"?>
<a:theme xmlns:a="http://schemas.openxmlformats.org/drawingml/2006/main" name="incognito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T_Font_Format_1">
      <a:majorFont>
        <a:latin typeface="Times New Roman"/>
        <a:ea typeface="나눔바른고딕"/>
        <a:cs typeface=""/>
      </a:majorFont>
      <a:minorFont>
        <a:latin typeface="Times New Roman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cognito 테마" id="{C8649D1D-93ED-45EA-8F0B-40D2FB61973B}" vid="{58C3B705-FB45-476D-B096-7738E4503E1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3028</TotalTime>
  <Words>3822</Words>
  <Application>Microsoft Office PowerPoint</Application>
  <PresentationFormat>와이드스크린</PresentationFormat>
  <Paragraphs>609</Paragraphs>
  <Slides>99</Slides>
  <Notes>72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7" baseType="lpstr">
      <vt:lpstr>Arial Unicode MS</vt:lpstr>
      <vt:lpstr>나눔바른고딕</vt:lpstr>
      <vt:lpstr>맑은 고딕</vt:lpstr>
      <vt:lpstr>Arial</vt:lpstr>
      <vt:lpstr>Times New Roman</vt:lpstr>
      <vt:lpstr>Wingdings</vt:lpstr>
      <vt:lpstr>incognito 테마</vt:lpstr>
      <vt:lpstr>Image</vt:lpstr>
      <vt:lpstr>Network fuzzer</vt:lpstr>
      <vt:lpstr>목차</vt:lpstr>
      <vt:lpstr>Fuzzing</vt:lpstr>
      <vt:lpstr>Fuzzing</vt:lpstr>
      <vt:lpstr>Fuzzing</vt:lpstr>
      <vt:lpstr>Fuzzing</vt:lpstr>
      <vt:lpstr>Fuzzing</vt:lpstr>
      <vt:lpstr>Fuzzing</vt:lpstr>
      <vt:lpstr>Fuzzing</vt:lpstr>
      <vt:lpstr>Fuzzing</vt:lpstr>
      <vt:lpstr>Fuzzing</vt:lpstr>
      <vt:lpstr>Fuzzing</vt:lpstr>
      <vt:lpstr>Smart fuzzing</vt:lpstr>
      <vt:lpstr>Smart fuzzing</vt:lpstr>
      <vt:lpstr>Fuzzing</vt:lpstr>
      <vt:lpstr>Fuzzing</vt:lpstr>
      <vt:lpstr>Fuzzing</vt:lpstr>
      <vt:lpstr>Fuzzing</vt:lpstr>
      <vt:lpstr>Fuzzing</vt:lpstr>
      <vt:lpstr>Fuzzing</vt:lpstr>
      <vt:lpstr>Fuzzing</vt:lpstr>
      <vt:lpstr>802.11 Protocol Connect</vt:lpstr>
      <vt:lpstr>802.11 Protocol Connect</vt:lpstr>
      <vt:lpstr>802.11 Protocol Connect</vt:lpstr>
      <vt:lpstr>802.11 Protocol Connect</vt:lpstr>
      <vt:lpstr>802.11 Protocol Connect</vt:lpstr>
      <vt:lpstr>802.11 Protocol Connect</vt:lpstr>
      <vt:lpstr>802.11 MAC Frame Structure</vt:lpstr>
      <vt:lpstr>802.11 MAC Frame Structure</vt:lpstr>
      <vt:lpstr>802.11 MAC Frame Structure</vt:lpstr>
      <vt:lpstr>802.11 MAC Frame Structure</vt:lpstr>
      <vt:lpstr>802.11 MAC Frame Structure</vt:lpstr>
      <vt:lpstr>802.11 MAC Frame Structure</vt:lpstr>
      <vt:lpstr>개발 환경</vt:lpstr>
      <vt:lpstr>FlowChart</vt:lpstr>
      <vt:lpstr>PowerPoint 프레젠테이션</vt:lpstr>
      <vt:lpstr>Scapy</vt:lpstr>
      <vt:lpstr>PowerPoint 프레젠테이션</vt:lpstr>
      <vt:lpstr>Scapy</vt:lpstr>
      <vt:lpstr>Scapy</vt:lpstr>
      <vt:lpstr>Layer</vt:lpstr>
      <vt:lpstr> Scapy</vt:lpstr>
      <vt:lpstr>Core Layer</vt:lpstr>
      <vt:lpstr>Core Layer</vt:lpstr>
      <vt:lpstr>Core Layer</vt:lpstr>
      <vt:lpstr>PowerPoint 프레젠테이션</vt:lpstr>
      <vt:lpstr>PowerPoint 프레젠테이션</vt:lpstr>
      <vt:lpstr>PowerPoint 프레젠테이션</vt:lpstr>
      <vt:lpstr>Core Layer</vt:lpstr>
      <vt:lpstr>Core Layer</vt:lpstr>
      <vt:lpstr>Core Layer</vt:lpstr>
      <vt:lpstr>Core Layer</vt:lpstr>
      <vt:lpstr>Core Layer</vt:lpstr>
      <vt:lpstr>Fuzzing in Scapy</vt:lpstr>
      <vt:lpstr>Fuzzing in Scapy</vt:lpstr>
      <vt:lpstr>Fuzzing in Scapy</vt:lpstr>
      <vt:lpstr>Fuzzing in Scapy</vt:lpstr>
      <vt:lpstr>Fuzzing in Scapy</vt:lpstr>
      <vt:lpstr>Fuzzing in Scapy</vt:lpstr>
      <vt:lpstr>Fuzzing in Scapy</vt:lpstr>
      <vt:lpstr>Fuzzing in Scapy</vt:lpstr>
      <vt:lpstr>Fuzzing in Scapy</vt:lpstr>
      <vt:lpstr>Packet Capture</vt:lpstr>
      <vt:lpstr>Packet Capture </vt:lpstr>
      <vt:lpstr>Packet Filtering</vt:lpstr>
      <vt:lpstr>Packet Filtering</vt:lpstr>
      <vt:lpstr>Packet Filtering</vt:lpstr>
      <vt:lpstr>Association Response</vt:lpstr>
      <vt:lpstr>Packet Mutating</vt:lpstr>
      <vt:lpstr>Packet Mutating(RadioTap)</vt:lpstr>
      <vt:lpstr>Packet Mutating(RadioTap)</vt:lpstr>
      <vt:lpstr>Packet Mutating(RadioTap)</vt:lpstr>
      <vt:lpstr>Packet Mutating(MAC Frame header, Body)</vt:lpstr>
      <vt:lpstr>Packet Mutating</vt:lpstr>
      <vt:lpstr>Packet Mutating</vt:lpstr>
      <vt:lpstr>Fuzzing in Scapy</vt:lpstr>
      <vt:lpstr>Fuzzing in Scapy</vt:lpstr>
      <vt:lpstr>Fuzzing in Scapy</vt:lpstr>
      <vt:lpstr>Fuzzing in Scapy</vt:lpstr>
      <vt:lpstr>시연</vt:lpstr>
      <vt:lpstr>개선점 1</vt:lpstr>
      <vt:lpstr>개선점 2</vt:lpstr>
      <vt:lpstr>개선점 2</vt:lpstr>
      <vt:lpstr>개선점 3</vt:lpstr>
      <vt:lpstr>PowerPoint 프레젠테이션</vt:lpstr>
      <vt:lpstr>Q&amp;A</vt:lpstr>
      <vt:lpstr>참고자료</vt:lpstr>
      <vt:lpstr>여기서부턴 예상질문, 실습필요자료</vt:lpstr>
      <vt:lpstr>PowerPoint 프레젠테이션</vt:lpstr>
      <vt:lpstr>Wireshark Filter Condition for  MAC Frame</vt:lpstr>
      <vt:lpstr>Asso- listen Interval</vt:lpstr>
      <vt:lpstr>Asso- listen Interval</vt:lpstr>
      <vt:lpstr>802.11 MAC Frame Field 설명</vt:lpstr>
      <vt:lpstr>802.11 MAC Frame Field 설명</vt:lpstr>
      <vt:lpstr>802.11 MAC Frame Field 설명</vt:lpstr>
      <vt:lpstr>BSS?</vt:lpstr>
      <vt:lpstr>BSS?</vt:lpstr>
      <vt:lpstr>PowerPoint 프레젠테이션</vt:lpstr>
      <vt:lpstr>BSS?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fuzzer</dc:title>
  <dc:creator>kitri</dc:creator>
  <cp:lastModifiedBy>kitri</cp:lastModifiedBy>
  <cp:revision>369</cp:revision>
  <dcterms:created xsi:type="dcterms:W3CDTF">2017-08-03T02:02:46Z</dcterms:created>
  <dcterms:modified xsi:type="dcterms:W3CDTF">2017-08-21T08:14:50Z</dcterms:modified>
</cp:coreProperties>
</file>